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1" r:id="rId1"/>
  </p:sldMasterIdLst>
  <p:notesMasterIdLst>
    <p:notesMasterId r:id="rId65"/>
  </p:notesMasterIdLst>
  <p:sldIdLst>
    <p:sldId id="256" r:id="rId2"/>
    <p:sldId id="309" r:id="rId3"/>
    <p:sldId id="310" r:id="rId4"/>
    <p:sldId id="311" r:id="rId5"/>
    <p:sldId id="322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2" r:id="rId17"/>
    <p:sldId id="283" r:id="rId18"/>
    <p:sldId id="284" r:id="rId19"/>
    <p:sldId id="285" r:id="rId20"/>
    <p:sldId id="286" r:id="rId21"/>
    <p:sldId id="288" r:id="rId22"/>
    <p:sldId id="287" r:id="rId23"/>
    <p:sldId id="312" r:id="rId24"/>
    <p:sldId id="289" r:id="rId25"/>
    <p:sldId id="290" r:id="rId26"/>
    <p:sldId id="306" r:id="rId27"/>
    <p:sldId id="307" r:id="rId28"/>
    <p:sldId id="308" r:id="rId29"/>
    <p:sldId id="291" r:id="rId30"/>
    <p:sldId id="292" r:id="rId31"/>
    <p:sldId id="304" r:id="rId32"/>
    <p:sldId id="323" r:id="rId33"/>
    <p:sldId id="329" r:id="rId34"/>
    <p:sldId id="330" r:id="rId35"/>
    <p:sldId id="331" r:id="rId36"/>
    <p:sldId id="332" r:id="rId37"/>
    <p:sldId id="333" r:id="rId38"/>
    <p:sldId id="326" r:id="rId39"/>
    <p:sldId id="327" r:id="rId40"/>
    <p:sldId id="325" r:id="rId41"/>
    <p:sldId id="334" r:id="rId42"/>
    <p:sldId id="335" r:id="rId43"/>
    <p:sldId id="336" r:id="rId44"/>
    <p:sldId id="337" r:id="rId45"/>
    <p:sldId id="338" r:id="rId46"/>
    <p:sldId id="339" r:id="rId47"/>
    <p:sldId id="340" r:id="rId48"/>
    <p:sldId id="341" r:id="rId49"/>
    <p:sldId id="342" r:id="rId50"/>
    <p:sldId id="343" r:id="rId51"/>
    <p:sldId id="344" r:id="rId52"/>
    <p:sldId id="345" r:id="rId53"/>
    <p:sldId id="346" r:id="rId54"/>
    <p:sldId id="347" r:id="rId55"/>
    <p:sldId id="328" r:id="rId56"/>
    <p:sldId id="295" r:id="rId57"/>
    <p:sldId id="297" r:id="rId58"/>
    <p:sldId id="298" r:id="rId59"/>
    <p:sldId id="313" r:id="rId60"/>
    <p:sldId id="321" r:id="rId61"/>
    <p:sldId id="315" r:id="rId62"/>
    <p:sldId id="316" r:id="rId63"/>
    <p:sldId id="302" r:id="rId6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2552" autoAdjust="0"/>
  </p:normalViewPr>
  <p:slideViewPr>
    <p:cSldViewPr showGuides="1">
      <p:cViewPr>
        <p:scale>
          <a:sx n="100" d="100"/>
          <a:sy n="100" d="100"/>
        </p:scale>
        <p:origin x="-36" y="-60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pPr/>
              <a:t>22.10.2015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0125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958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8290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05522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b="0" u="none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0" i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72161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063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881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64453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cs-CZ" b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406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411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9107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06936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08634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64363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9372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0172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61496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37456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sz="1200" b="0" u="none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54196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2208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279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52576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2894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48608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112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cs-CZ" sz="1200" b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6622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23904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0"/>
              <a:pPr/>
              <a:t>36</a:t>
            </a:fld>
            <a:endParaRPr lang="cs-CZ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A0A7-0B79-444A-9F37-EECB9CF9456B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18228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68471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6975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563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770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79177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80596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6193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59660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62266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999217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51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68333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52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7387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764726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506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75500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4881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39738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923909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9891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1532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27752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84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7139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5312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208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660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B765A-51E0-4E82-AB73-FB7F84412B30}" type="datetimeFigureOut">
              <a:rPr lang="cs-CZ" smtClean="0"/>
              <a:pPr/>
              <a:t>22.10.2015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8C908-6CF6-4C3D-AE7A-F3813FC67EF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15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pokyny-k-vyplneni-zadosti-v-is-kp14?highlightWords=POKYNY+K+VYPLN%C4%9AN%C3%8D+%C5%BD%C3%81DOSTI+O+PODPORU+V+IS+KP14%2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rukturalni-fondy.cz/cs/Jak-na-projekt/Elektronicka-zadost/Edukacni-videa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psv.cz/ISPV.php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sv.cz/ISPV.php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sfcr.cz/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peaid/perdiem_en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forum.esfcr.cz/node/105/klub-pro-vyzvu-c-23/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prirucka-pro-hodnotitele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rum.esfcr.cz/node/105/klub-pro-vyzvu-c-23/" TargetMode="Externa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hyperlink" Target="mailto:lucie.sutorikova@mpsv.cz" TargetMode="External"/><Relationship Id="rId3" Type="http://schemas.openxmlformats.org/officeDocument/2006/relationships/hyperlink" Target="mailto:monika.ljubkova@mpsv.cz" TargetMode="External"/><Relationship Id="rId7" Type="http://schemas.openxmlformats.org/officeDocument/2006/relationships/hyperlink" Target="mailto:dita.tondlova@mpsv.cz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vera.nouzova@mpsv.cz" TargetMode="External"/><Relationship Id="rId5" Type="http://schemas.openxmlformats.org/officeDocument/2006/relationships/hyperlink" Target="mailto:tereza.zahalkova@mpsv.cz" TargetMode="External"/><Relationship Id="rId4" Type="http://schemas.openxmlformats.org/officeDocument/2006/relationships/hyperlink" Target="mailto:lenka.veverkova@mpsv.cz" TargetMode="External"/><Relationship Id="rId9" Type="http://schemas.openxmlformats.org/officeDocument/2006/relationships/hyperlink" Target="mailto:viera.hudecova@mpsv.cz" TargetMode="Externa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Výzva č. 23</a:t>
            </a:r>
            <a:br>
              <a:rPr lang="cs-CZ" dirty="0" smtClean="0"/>
            </a:br>
            <a:r>
              <a:rPr lang="cs-CZ" sz="1800" dirty="0" smtClean="0"/>
              <a:t>Podpora procesů ve službách </a:t>
            </a:r>
            <a:br>
              <a:rPr lang="cs-CZ" sz="1800" dirty="0" smtClean="0"/>
            </a:br>
            <a:r>
              <a:rPr lang="cs-CZ" sz="1800" dirty="0" smtClean="0"/>
              <a:t>a podpora rozvoje sociální práce</a:t>
            </a:r>
            <a:br>
              <a:rPr lang="cs-CZ" sz="1800" dirty="0" smtClean="0"/>
            </a:b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 smtClean="0"/>
              <a:t> </a:t>
            </a:r>
            <a:endParaRPr lang="cs-CZ" sz="1800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cs-CZ" dirty="0" smtClean="0"/>
          </a:p>
          <a:p>
            <a:pPr algn="ctr"/>
            <a:r>
              <a:rPr lang="cs-CZ" b="1" dirty="0" smtClean="0"/>
              <a:t>říjen </a:t>
            </a:r>
            <a:r>
              <a:rPr lang="cs-CZ" b="1" dirty="0"/>
              <a:t>2015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endParaRPr lang="cs-CZ" b="1" dirty="0" smtClean="0"/>
          </a:p>
          <a:p>
            <a:pPr algn="ctr"/>
            <a:r>
              <a:rPr lang="cs-CZ" b="1" dirty="0" smtClean="0"/>
              <a:t>SEMINÁŘ PRO ŽADATELE</a:t>
            </a:r>
          </a:p>
          <a:p>
            <a:pPr algn="ctr"/>
            <a:endParaRPr lang="cs-CZ" b="1" dirty="0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36912"/>
            <a:ext cx="540000" cy="540000"/>
          </a:xfrm>
        </p:spPr>
      </p:pic>
      <p:pic>
        <p:nvPicPr>
          <p:cNvPr id="16" name="Zástupný symbol pro obrázek 15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80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37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Oprávnění </a:t>
            </a:r>
            <a:r>
              <a:rPr lang="cs-CZ" dirty="0" smtClean="0"/>
              <a:t>žadatelé ve výzvě č. 23 </a:t>
            </a:r>
            <a:br>
              <a:rPr lang="cs-CZ" dirty="0" smtClean="0"/>
            </a:br>
            <a:r>
              <a:rPr lang="cs-CZ" dirty="0" smtClean="0"/>
              <a:t> 1/2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600" b="1" dirty="0"/>
              <a:t>organizace zřizované kraji působící v sociální oblasti</a:t>
            </a:r>
            <a:r>
              <a:rPr lang="cs-CZ" sz="1600" dirty="0"/>
              <a:t>,</a:t>
            </a:r>
          </a:p>
          <a:p>
            <a:pPr lvl="0" algn="just">
              <a:lnSpc>
                <a:spcPct val="100000"/>
              </a:lnSpc>
            </a:pPr>
            <a:r>
              <a:rPr lang="cs-CZ" sz="1600" b="1" dirty="0"/>
              <a:t>obce a organizace zřizované obcemi působící v sociální oblasti</a:t>
            </a:r>
            <a:r>
              <a:rPr lang="cs-CZ" sz="1600" dirty="0"/>
              <a:t>,</a:t>
            </a:r>
          </a:p>
          <a:p>
            <a:pPr lvl="0" algn="just">
              <a:lnSpc>
                <a:spcPct val="100000"/>
              </a:lnSpc>
            </a:pPr>
            <a:r>
              <a:rPr lang="cs-CZ" sz="1600" b="1" dirty="0"/>
              <a:t>dobrovolné svazky obcí </a:t>
            </a:r>
            <a:r>
              <a:rPr lang="cs-CZ" sz="1600" dirty="0"/>
              <a:t>podle zákona č. 128/2000 Sb., o obcích (obecní zřízení)</a:t>
            </a:r>
          </a:p>
          <a:p>
            <a:pPr lvl="0" algn="just">
              <a:lnSpc>
                <a:spcPct val="100000"/>
              </a:lnSpc>
            </a:pPr>
            <a:r>
              <a:rPr lang="cs-CZ" sz="1600" b="1" dirty="0"/>
              <a:t>nestátní neziskové organizace působící v sociální </a:t>
            </a:r>
            <a:r>
              <a:rPr lang="cs-CZ" sz="1600" b="1" dirty="0" smtClean="0"/>
              <a:t>oblasti</a:t>
            </a:r>
            <a:r>
              <a:rPr lang="cs-CZ" sz="1600" dirty="0" smtClean="0"/>
              <a:t>: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600" dirty="0"/>
              <a:t>obecně prospěšné společnosti zřízené podle zákona č. 248/1995 Sb., o obecně prospěšných společnostech, ve znění pozdějších předpisů,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600" dirty="0"/>
              <a:t>církevní právnické osoby zřízené podle zákona č. 3/2002 Sb., o církvích a náboženských společnostech, ve znění pozdějších předpisů, 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600" dirty="0"/>
              <a:t>spolky podle §214 – 302 zákona č. 89/2012 Sb., občanský zákoník,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600" dirty="0"/>
              <a:t>ústavy podle § 402 – 418 zákona č. 89/2012 Sb., občanský zákoník,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600" dirty="0"/>
              <a:t>nadace (§ 306-393) a nadační fondy (§394-401) zřízené podle zákona č. 89/2012 Sb., občanský zákoník,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736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Oprávnění žadatelé ve výzvě č. 23 </a:t>
            </a:r>
            <a:r>
              <a:rPr lang="cs-CZ" dirty="0" smtClean="0"/>
              <a:t> 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endParaRPr lang="cs-CZ" sz="1600" dirty="0" smtClean="0"/>
          </a:p>
          <a:p>
            <a:pPr lvl="0" algn="just">
              <a:lnSpc>
                <a:spcPct val="100000"/>
              </a:lnSpc>
            </a:pPr>
            <a:r>
              <a:rPr lang="cs-CZ" sz="1600" b="1" dirty="0" smtClean="0"/>
              <a:t>poskytovatelé </a:t>
            </a:r>
            <a:r>
              <a:rPr lang="cs-CZ" sz="1600" b="1" dirty="0"/>
              <a:t>sociálních služeb registrovaní </a:t>
            </a:r>
            <a:r>
              <a:rPr lang="cs-CZ" sz="1600" dirty="0"/>
              <a:t>podle zákona č. 108/2006 Sb., o sociálních službách, ve znění pozdějších předpisů</a:t>
            </a:r>
            <a:r>
              <a:rPr lang="cs-CZ" sz="1600" dirty="0" smtClean="0"/>
              <a:t>,</a:t>
            </a:r>
            <a:endParaRPr lang="cs-CZ" sz="1600" dirty="0"/>
          </a:p>
          <a:p>
            <a:pPr lvl="0" algn="just">
              <a:lnSpc>
                <a:spcPct val="100000"/>
              </a:lnSpc>
            </a:pPr>
            <a:r>
              <a:rPr lang="cs-CZ" sz="1600" b="1" dirty="0"/>
              <a:t>vzdělávací instituce </a:t>
            </a:r>
            <a:r>
              <a:rPr lang="cs-CZ" sz="1600" dirty="0"/>
              <a:t>- za vzdělávací instituce se považují právnické a fyzické osoby (včetně právnických osob vykonávajících činnost škol a školských zařízení zapsaných ve školském rejstříku), které mají jako hlavní předmět činnosti v posledním daňovém přiznání příp. v příloze účetní závěrky uvedenou činnost v oblasti vzdělávání a vzdělávací činnost je zaměřena na oblast podporovaných aktivit výzvy. </a:t>
            </a:r>
          </a:p>
          <a:p>
            <a:pPr marL="0" indent="0">
              <a:lnSpc>
                <a:spcPct val="100000"/>
              </a:lnSpc>
              <a:buNone/>
            </a:pPr>
            <a:endParaRPr lang="cs-CZ" sz="1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cs-CZ" sz="1600" dirty="0" smtClean="0"/>
              <a:t>Pro </a:t>
            </a:r>
            <a:r>
              <a:rPr lang="cs-CZ" sz="1600" dirty="0"/>
              <a:t>tuto výzvu nejsou oprávněnými žadateli zařízení sociálních služeb, zřizovaná MPSV.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84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Oprávnění partneři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600" b="1" dirty="0"/>
              <a:t>Partner bez finančního příspěvku:  </a:t>
            </a:r>
            <a:r>
              <a:rPr lang="cs-CZ" sz="1600" dirty="0"/>
              <a:t>Právní forma partnera bez finančního příspěvku není omezena. Partnerem bez finančního příspěvku může být právnická osoba se sídlem v EU nebo v rámci zemí, jež jsou členy Evropského sdružení volného obchodu, nebo fyzická osoba působící jako osoba samostatně výdělečně činná (resp. v zahraniční obdobně působící), která má registrované místo podnikání v EU. Fyzická osoba, která není samostatně výdělečně činná, nemůže být do projektu zapojena jako partner. </a:t>
            </a:r>
          </a:p>
          <a:p>
            <a:pPr algn="just">
              <a:lnSpc>
                <a:spcPct val="100000"/>
              </a:lnSpc>
            </a:pPr>
            <a:r>
              <a:rPr lang="cs-CZ" sz="1600" b="1" dirty="0"/>
              <a:t>Partner s finančním příspěvkem</a:t>
            </a:r>
            <a:r>
              <a:rPr lang="cs-CZ" sz="1600" dirty="0"/>
              <a:t>: může být právnická osoba se sídlem v ČR, fyzická osoba působící jako osoba samostatně výdělečně činná, která má registrované podnikání v ČR. Fyzická osoba, která není samostatně výdělečně činná, nemůže být do projektu zapojena.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100" dirty="0"/>
              <a:t>Příspěvkové organizace zřizované organizačními složkami státu nemohou být partnerem s finančním příspěvkem v této výzvě. Územní samosprávné celky a jimi zřizované organizace mohou být partnery s finančním příspěvkem pouze v projektech, kde vzájemný vztah příjemce a daného partnera umožňuje poskytování prostředků z rozpočtu příjemce do rozpočtu partnera v souladu s platnými právními předpisy, zejména zákonem č. 250/2000 Sb., o rozpočtových pravidlech územních rozpočtů.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100" b="1" dirty="0" smtClean="0"/>
              <a:t>Úřad </a:t>
            </a:r>
            <a:r>
              <a:rPr lang="cs-CZ" sz="1100" b="1" dirty="0"/>
              <a:t>práce ČR</a:t>
            </a:r>
            <a:r>
              <a:rPr lang="cs-CZ" sz="1100" dirty="0"/>
              <a:t> nemůže v rámci této výzvy vystupovat v roli partnera s finančním příspěvkem. 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223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sz="32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Míra podpory – </a:t>
            </a:r>
            <a:br>
              <a:rPr lang="cs-CZ" sz="32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rozpad zdrojů financování</a:t>
            </a:r>
            <a:endParaRPr lang="cs-CZ" sz="3200" b="1" cap="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b="1" dirty="0" smtClean="0"/>
              <a:t>EU </a:t>
            </a:r>
            <a:r>
              <a:rPr lang="cs-CZ" b="1" dirty="0"/>
              <a:t>/ státní rozpočet / </a:t>
            </a:r>
            <a:r>
              <a:rPr lang="cs-CZ" b="1" dirty="0" smtClean="0"/>
              <a:t>žadatel </a:t>
            </a:r>
            <a:endParaRPr lang="cs-CZ" sz="1200" dirty="0" smtClean="0"/>
          </a:p>
          <a:p>
            <a:pPr lvl="0">
              <a:lnSpc>
                <a:spcPct val="100000"/>
              </a:lnSpc>
            </a:pPr>
            <a:r>
              <a:rPr lang="cs-CZ" sz="1400" b="1" dirty="0"/>
              <a:t>Pro NNO</a:t>
            </a:r>
            <a:r>
              <a:rPr lang="cs-CZ" sz="1400" dirty="0"/>
              <a:t>: EU 85 %, státní rozpočet 15 %, žadatel 0%</a:t>
            </a:r>
          </a:p>
          <a:p>
            <a:pPr lvl="0">
              <a:lnSpc>
                <a:spcPct val="100000"/>
              </a:lnSpc>
            </a:pPr>
            <a:r>
              <a:rPr lang="cs-CZ" sz="1400" b="1" dirty="0"/>
              <a:t>Pro podnikající subjekty</a:t>
            </a:r>
            <a:r>
              <a:rPr lang="cs-CZ" sz="1400" dirty="0"/>
              <a:t>: EU 85 %, státní rozpočet 0 %, žadatel 15 %</a:t>
            </a:r>
          </a:p>
          <a:p>
            <a:pPr lvl="0">
              <a:lnSpc>
                <a:spcPct val="100000"/>
              </a:lnSpc>
            </a:pPr>
            <a:r>
              <a:rPr lang="cs-CZ" sz="1400" b="1" dirty="0"/>
              <a:t>Pro územně samosprávní celky a jimi zřizované organizace</a:t>
            </a:r>
            <a:r>
              <a:rPr lang="cs-CZ" sz="1400" dirty="0"/>
              <a:t>: EU 85 %, státní rozpočet 10 %, žadatel 5 %</a:t>
            </a:r>
          </a:p>
          <a:p>
            <a:pPr lvl="0">
              <a:lnSpc>
                <a:spcPct val="100000"/>
              </a:lnSpc>
            </a:pPr>
            <a:r>
              <a:rPr lang="cs-CZ" sz="1400" b="1" dirty="0"/>
              <a:t>Pro školy a školská zařízení zřizovaná ministerstvy dle školského zá</a:t>
            </a:r>
            <a:r>
              <a:rPr lang="cs-CZ" sz="1400" dirty="0"/>
              <a:t>kona (č. 561/2004 Sb.): EU 85 %, státní rozpočet 15 %, žadatel 0%</a:t>
            </a:r>
          </a:p>
          <a:p>
            <a:pPr lvl="0">
              <a:lnSpc>
                <a:spcPct val="100000"/>
              </a:lnSpc>
            </a:pPr>
            <a:r>
              <a:rPr lang="cs-CZ" sz="1400" b="1" dirty="0"/>
              <a:t>Pro právnické osoby vykonávající činnost škol a školských zařízení (zapsané ve školském rejstříku)</a:t>
            </a:r>
            <a:r>
              <a:rPr lang="cs-CZ" sz="1400" dirty="0"/>
              <a:t>:</a:t>
            </a:r>
            <a:r>
              <a:rPr lang="cs-CZ" sz="1400" b="1" dirty="0"/>
              <a:t> </a:t>
            </a:r>
            <a:r>
              <a:rPr lang="cs-CZ" sz="1400" dirty="0"/>
              <a:t>EU 85 %, státní rozpočet 15 %, žadatel 0 %</a:t>
            </a:r>
          </a:p>
          <a:p>
            <a:pPr lvl="0">
              <a:lnSpc>
                <a:spcPct val="100000"/>
              </a:lnSpc>
            </a:pPr>
            <a:r>
              <a:rPr lang="cs-CZ" sz="1400" b="1" dirty="0" smtClean="0"/>
              <a:t>Pro </a:t>
            </a:r>
            <a:r>
              <a:rPr lang="cs-CZ" sz="1400" b="1" dirty="0"/>
              <a:t>veřejné vysoké školy</a:t>
            </a:r>
            <a:r>
              <a:rPr lang="cs-CZ" sz="1400" dirty="0"/>
              <a:t>: EU 85 %, státní rozpočet 10 %, žadatel 5 %</a:t>
            </a:r>
          </a:p>
          <a:p>
            <a:pPr algn="ctr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55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Aktivity – přehled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800" b="1" dirty="0" smtClean="0"/>
              <a:t>1. </a:t>
            </a:r>
            <a:r>
              <a:rPr lang="cs-CZ" sz="1800" b="1" dirty="0"/>
              <a:t>Rozvíjení a zkvalitňování sociálních služeb, sociální práce a sociálně-právní ochrany </a:t>
            </a:r>
            <a:r>
              <a:rPr lang="cs-CZ" sz="1800" b="1" dirty="0" smtClean="0"/>
              <a:t>dětí</a:t>
            </a:r>
          </a:p>
          <a:p>
            <a:pPr marL="342900" indent="-342900" algn="just">
              <a:lnSpc>
                <a:spcPct val="100000"/>
              </a:lnSpc>
              <a:buAutoNum type="alphaUcPeriod"/>
            </a:pPr>
            <a:r>
              <a:rPr lang="cs-CZ" sz="1200" b="1" i="1" dirty="0"/>
              <a:t>Rozvoj sociálních služeb </a:t>
            </a:r>
            <a:r>
              <a:rPr lang="cs-CZ" sz="1200" b="1" i="1" dirty="0" smtClean="0"/>
              <a:t>podporujících sociální </a:t>
            </a:r>
            <a:r>
              <a:rPr lang="cs-CZ" sz="1200" b="1" i="1" dirty="0"/>
              <a:t>začleňování a podpora využívání sdílené péče</a:t>
            </a:r>
          </a:p>
          <a:p>
            <a:pPr marL="342900" indent="-342900" algn="just">
              <a:lnSpc>
                <a:spcPct val="100000"/>
              </a:lnSpc>
              <a:buAutoNum type="alphaUcPeriod"/>
            </a:pPr>
            <a:r>
              <a:rPr lang="cs-CZ" sz="1200" b="1" i="1" dirty="0"/>
              <a:t>Zavádění komplexních programů, zavádění nástrojů mezioborové a mezirezortní spolupráce při řešení situace osob</a:t>
            </a:r>
          </a:p>
          <a:p>
            <a:pPr marL="342900" indent="-342900" algn="just">
              <a:lnSpc>
                <a:spcPct val="100000"/>
              </a:lnSpc>
              <a:buAutoNum type="alphaUcPeriod"/>
            </a:pPr>
            <a:r>
              <a:rPr lang="cs-CZ" sz="1200" b="1" i="1" dirty="0"/>
              <a:t>Standardizace činností v sociálních službách, sociální práci a v sociálně právní ochraně dětí - rozvoj a rozšiřování systému kvality, standardizace činností, včetně vytváření kontrolních </a:t>
            </a:r>
            <a:r>
              <a:rPr lang="cs-CZ" sz="1200" b="1" i="1" dirty="0" smtClean="0"/>
              <a:t>mechanismů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b="1" dirty="0" smtClean="0"/>
          </a:p>
          <a:p>
            <a:pPr algn="just">
              <a:lnSpc>
                <a:spcPct val="100000"/>
              </a:lnSpc>
            </a:pPr>
            <a:r>
              <a:rPr lang="cs-CZ" sz="1800" b="1" dirty="0"/>
              <a:t>2. Rozvíjení a zkvalitnění výkonu činností sociální práce ve veřejné správě</a:t>
            </a:r>
          </a:p>
          <a:p>
            <a:pPr lvl="0"/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96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/>
              <a:t>1. </a:t>
            </a:r>
            <a:r>
              <a:rPr lang="cs-CZ" sz="1800" dirty="0"/>
              <a:t>Rozvíjení a zkvalitňování sociálních služeb, sociální práce                      a sociálně-právní ochrany </a:t>
            </a:r>
            <a:r>
              <a:rPr lang="cs-CZ" sz="1800" dirty="0" smtClean="0"/>
              <a:t>dětí </a:t>
            </a:r>
            <a:r>
              <a:rPr lang="cs-CZ" sz="1800" dirty="0"/>
              <a:t/>
            </a:r>
            <a:br>
              <a:rPr lang="cs-CZ" sz="1800" dirty="0"/>
            </a:br>
            <a:r>
              <a:rPr lang="cs-CZ" sz="1800" dirty="0" smtClean="0"/>
              <a:t>1/4 </a:t>
            </a:r>
            <a:r>
              <a:rPr lang="cs-CZ" sz="1800" i="1" u="sng" dirty="0"/>
              <a:t/>
            </a:r>
            <a:br>
              <a:rPr lang="cs-CZ" sz="1800" i="1" u="sng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u="sng" dirty="0"/>
              <a:t/>
            </a:r>
            <a:br>
              <a:rPr lang="cs-CZ" u="sng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b="1" i="1" dirty="0" smtClean="0"/>
              <a:t>A. Rozvoj </a:t>
            </a:r>
            <a:r>
              <a:rPr lang="cs-CZ" sz="1400" b="1" i="1" dirty="0"/>
              <a:t>sociálních služeb podporujících sociální začleňování a podpora využívání sdílené </a:t>
            </a:r>
            <a:r>
              <a:rPr lang="cs-CZ" sz="1400" b="1" i="1" dirty="0" smtClean="0"/>
              <a:t>péče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Vytvoření a zavedení udržitelných </a:t>
            </a:r>
            <a:r>
              <a:rPr lang="cs-CZ" sz="1400" b="1" dirty="0"/>
              <a:t>nových řešení </a:t>
            </a:r>
            <a:r>
              <a:rPr lang="cs-CZ" sz="1400" dirty="0"/>
              <a:t>(což mohou být produkty, procesy, organizační uspořádání, příklady dobré praxe ad.) pro poskytování sociálních služeb podporujících sociální začleňování podle zákona č. 108/2006 Sb., o sociálních službách. Nová řešení musí vést k efektivnějšímu a transparentnějšímu využití zdrojů a představovat nové a netradiční přístupy a řešení s větší mírou pozitivního dopadu na uživatele služby.  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Podpora aktivit poskytovatelů sociálních služeb, které vedou ke zvýšení </a:t>
            </a:r>
            <a:r>
              <a:rPr lang="cs-CZ" sz="1400" b="1" dirty="0"/>
              <a:t>využívání sdílené péče</a:t>
            </a:r>
            <a:r>
              <a:rPr lang="cs-CZ" sz="1400" dirty="0"/>
              <a:t>, tj. kombinaci neformální péče (poskytované osobami pečujícími o osobu blízkou) a péče poskytované poskytovateli sociálních služeb. 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V rámci projektu je možné podpořit </a:t>
            </a:r>
            <a:r>
              <a:rPr lang="cs-CZ" sz="1400" b="1" dirty="0"/>
              <a:t>vzdělávání neformálních pečovatelů a asistentů péče </a:t>
            </a:r>
            <a:r>
              <a:rPr lang="cs-CZ" sz="1400" dirty="0"/>
              <a:t>(fyzických osob, které poskytují pomoc příjemci příspěvku na péči a dalších osob v rámci sociálního prostředí příjemce příspěvku na péči). Podpořeno může být vzdělávání akreditované i neakreditované. Rozhodující je přímá vazba vzdělávání na péči o příjemce příspěvku na péči a využívání sdílené péče. </a:t>
            </a:r>
          </a:p>
          <a:p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659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1. Rozvíjení a zkvalitňování sociálních služeb, sociální práce                      a sociálně-právní ochrany dětí </a:t>
            </a:r>
            <a:br>
              <a:rPr lang="cs-CZ" sz="1800" dirty="0"/>
            </a:br>
            <a:r>
              <a:rPr lang="cs-CZ" sz="1800" dirty="0" smtClean="0"/>
              <a:t>2/4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b="1" i="1" dirty="0" smtClean="0"/>
              <a:t>B. Zavádění </a:t>
            </a:r>
            <a:r>
              <a:rPr lang="cs-CZ" sz="1400" b="1" i="1" dirty="0"/>
              <a:t>komplexních programů, zavádění nástrojů mezioborové a mezirezortní spolupráce při řešení situace </a:t>
            </a:r>
            <a:r>
              <a:rPr lang="cs-CZ" sz="1400" b="1" i="1" dirty="0" smtClean="0"/>
              <a:t>osob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400" b="1" i="1" dirty="0"/>
          </a:p>
          <a:p>
            <a:pPr lvl="0" algn="just">
              <a:lnSpc>
                <a:spcPct val="100000"/>
              </a:lnSpc>
            </a:pPr>
            <a:r>
              <a:rPr lang="cs-CZ" sz="1400" dirty="0"/>
              <a:t>Projekty a programy, které jsou zaměřeny na </a:t>
            </a:r>
            <a:r>
              <a:rPr lang="cs-CZ" sz="1400" b="1" dirty="0"/>
              <a:t>spolupůsobnost a návaznost pomáhajících intervencí</a:t>
            </a:r>
            <a:r>
              <a:rPr lang="cs-CZ" sz="1400" dirty="0"/>
              <a:t> poskytovaných jedním nebo více subjekty konkrétním osobám s cílem řešení jejich nepříznivé situace a jejich sociálního začlenění, včetně zavádění nástrojů, které pomohou takovou </a:t>
            </a:r>
            <a:r>
              <a:rPr lang="cs-CZ" sz="1400" b="1" dirty="0"/>
              <a:t>spolupráci </a:t>
            </a:r>
            <a:r>
              <a:rPr lang="cs-CZ" sz="1400" dirty="0"/>
              <a:t>ve formě spolupůsobnosti při pomoci osobám zavést, rozvíjet i vyhodnocovat (případové konference, mezioborové, multidisciplinární týmy, case management apod.). </a:t>
            </a:r>
          </a:p>
          <a:p>
            <a:pPr lvl="0" algn="just">
              <a:lnSpc>
                <a:spcPct val="100000"/>
              </a:lnSpc>
            </a:pPr>
            <a:r>
              <a:rPr lang="cs-CZ" sz="1400" b="1" dirty="0"/>
              <a:t>Síťování sociálních pracovníků </a:t>
            </a:r>
            <a:r>
              <a:rPr lang="cs-CZ" sz="1400" dirty="0"/>
              <a:t>napříč institucemi, organizacemi a rezorty směřující k výměně zkušeností v dobré praxi při řešení situace osob (vytváření platforem, organizace diskusních setkání, konferencí ke sdílení dobré praxe apod.).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32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1. Rozvíjení a zkvalitňování sociálních služeb, sociální práce                      a sociálně-právní ochrany dětí </a:t>
            </a:r>
            <a:br>
              <a:rPr lang="cs-CZ" sz="1800" dirty="0"/>
            </a:br>
            <a:r>
              <a:rPr lang="cs-CZ" sz="1800" dirty="0" smtClean="0"/>
              <a:t>3/4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484784"/>
            <a:ext cx="8064000" cy="4752528"/>
          </a:xfr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b="1" i="1" dirty="0" smtClean="0"/>
              <a:t>C. Standardizace </a:t>
            </a:r>
            <a:r>
              <a:rPr lang="cs-CZ" sz="1400" b="1" i="1" dirty="0"/>
              <a:t>činností v sociálních službách, sociální práci a v sociálně právní ochraně dětí - rozvoj a rozšiřování systému kvality, standardizace činností, včetně vytváření kontrolních mechanismů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1200" b="1" u="sng" dirty="0"/>
              <a:t>Pro oblast sociální práce:</a:t>
            </a:r>
            <a:endParaRPr lang="cs-CZ" sz="1200" b="1" dirty="0"/>
          </a:p>
          <a:p>
            <a:pPr lvl="0" algn="just">
              <a:lnSpc>
                <a:spcPct val="100000"/>
              </a:lnSpc>
            </a:pPr>
            <a:r>
              <a:rPr lang="cs-CZ" sz="1200" dirty="0"/>
              <a:t>Projekty zaměřené na poskytování komplexního spektra činností sociální práce ve vztahu k sociálnímu začleňování osob. Identifikace potřebného standardu těchto činností s dopady do rozvíjení možností jejich transparentního financování z veřejných i soukromých prostředků i realizace kontrolních mechanismů.</a:t>
            </a:r>
          </a:p>
          <a:p>
            <a:pPr lvl="0" algn="just">
              <a:lnSpc>
                <a:spcPct val="100000"/>
              </a:lnSpc>
            </a:pPr>
            <a:r>
              <a:rPr lang="cs-CZ" sz="1200" dirty="0"/>
              <a:t>Nástroje a programy zaměřené na evaluaci činností sociální práce s dopady do rozvíjení její kvality a odbornosti.  </a:t>
            </a:r>
          </a:p>
          <a:p>
            <a:pPr lvl="0" algn="just">
              <a:lnSpc>
                <a:spcPct val="100000"/>
              </a:lnSpc>
            </a:pPr>
            <a:r>
              <a:rPr lang="cs-CZ" sz="1200" dirty="0"/>
              <a:t>Analýzy předpokladů a potřeb odborného personálu a jejich </a:t>
            </a:r>
            <a:r>
              <a:rPr lang="cs-CZ" sz="1200" dirty="0" smtClean="0"/>
              <a:t>zajištění.</a:t>
            </a:r>
            <a:endParaRPr lang="cs-CZ" sz="1200" dirty="0"/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200" b="1" u="sng" dirty="0" smtClean="0"/>
              <a:t>Pro </a:t>
            </a:r>
            <a:r>
              <a:rPr lang="cs-CZ" sz="1200" b="1" u="sng" dirty="0"/>
              <a:t>oblast sociálních služeb:</a:t>
            </a:r>
            <a:endParaRPr lang="cs-CZ" sz="1200" b="1" dirty="0"/>
          </a:p>
          <a:p>
            <a:pPr lvl="0" algn="just">
              <a:lnSpc>
                <a:spcPct val="100000"/>
              </a:lnSpc>
            </a:pPr>
            <a:r>
              <a:rPr lang="cs-CZ" sz="1200" dirty="0"/>
              <a:t>Podpora zavádění procesů rozvoje kvality poskytování sociálních </a:t>
            </a:r>
            <a:r>
              <a:rPr lang="cs-CZ" sz="1200" dirty="0" smtClean="0"/>
              <a:t>služeb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200" dirty="0" smtClean="0"/>
              <a:t>V</a:t>
            </a:r>
            <a:r>
              <a:rPr lang="cs-CZ" sz="1200" dirty="0"/>
              <a:t> rámci této aktivity budou podporovány procesy zaměřené na plnění zákonných standardů kvality sociálních služeb a další celkový rozvoj kvality poskytované sociální služby. Jedná se o podporu zejména těchto činností:</a:t>
            </a:r>
          </a:p>
          <a:p>
            <a:pPr lvl="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/>
              <a:t>zhodnocení současného stavu procesů rozvoje kvality poskytování sociálních služeb v organizaci (mapování potřeb, analýzy, plán rozvoje, procesní audit apod.), </a:t>
            </a:r>
          </a:p>
          <a:p>
            <a:pPr lvl="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 smtClean="0"/>
              <a:t>procesy </a:t>
            </a:r>
            <a:r>
              <a:rPr lang="cs-CZ" sz="1200" dirty="0"/>
              <a:t>rozvoje kvality poskytování sociálních služeb na základě zhodnocení současného stavu v organizaci (konzultace, pracovní postupy/vnitřní pravidla, systém hodnocení služby, vzdělávací plány zaměstnanců apod.).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1200" b="1" dirty="0"/>
              <a:t> </a:t>
            </a:r>
            <a:endParaRPr lang="cs-CZ" sz="1200" dirty="0"/>
          </a:p>
          <a:p>
            <a:endParaRPr lang="cs-CZ" b="1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73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/>
              <a:t>1. Rozvíjení a zkvalitňování sociálních služeb, sociální práce                      a sociálně-právní ochrany dětí </a:t>
            </a:r>
            <a:br>
              <a:rPr lang="cs-CZ" sz="1800" dirty="0"/>
            </a:br>
            <a:r>
              <a:rPr lang="cs-CZ" sz="1800" dirty="0" smtClean="0"/>
              <a:t>4/4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sz="1400" b="1" i="1" dirty="0"/>
              <a:t>C. Standardizace činností v sociálních službách, sociální práci a v sociálně právní ochraně dětí - rozvoj a rozšiřování systému kvality, standardizace činností, včetně vytváření kontrolních </a:t>
            </a:r>
            <a:r>
              <a:rPr lang="cs-CZ" sz="1400" b="1" i="1" dirty="0" smtClean="0"/>
              <a:t>mechanismů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1200" b="1" u="sng" dirty="0" smtClean="0"/>
              <a:t>Pro </a:t>
            </a:r>
            <a:r>
              <a:rPr lang="cs-CZ" sz="1200" b="1" u="sng" dirty="0"/>
              <a:t>oblast sociálně-právní ochrany dětí:</a:t>
            </a:r>
            <a:endParaRPr lang="cs-CZ" sz="1200" b="1" dirty="0"/>
          </a:p>
          <a:p>
            <a:pPr lvl="0" algn="just">
              <a:lnSpc>
                <a:spcPct val="100000"/>
              </a:lnSpc>
            </a:pPr>
            <a:r>
              <a:rPr lang="cs-CZ" sz="1200" dirty="0"/>
              <a:t>Podpora naplnění standardů kvality sociálně-právní ochrany podle novely zákona č. 359/1999 Sb., o sociálně-právní ochraně dětí (novela zákona č. 401/2012 Sb.) při poskytování sociálně-právní ochrany zařízeními pro děti vyžadující okamžitou pomoc a pověřenými osobami podle § 48 odst. 2 písm. d) až f).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dirty="0"/>
              <a:t>V rámci této aktivity budou podporovány procesy zaměřené na plnění zákonných standardů kvality sociálně-právní ochrany dětí, které jsou uvedeny v přílohách č. 2 a 3 vyhlášky č. 473/2012 Sb., o provedení některých ustanovení zákona o sociálně-právní ochraně dětí a další celkový rozvoj kvality poskytované sociálně-právní ochrany dětí. Jedná se o podporu zejména těchto činností:</a:t>
            </a:r>
          </a:p>
          <a:p>
            <a:pPr lvl="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/>
              <a:t>zhodnocení současného stavu procesů rozvoje kvality poskytování sociálně-právní ochrany dětí v organizaci (mapování potřeb, analýzy, plán rozvoje, procesní audit apod</a:t>
            </a:r>
            <a:r>
              <a:rPr lang="cs-CZ" sz="1200" dirty="0" smtClean="0"/>
              <a:t>.),</a:t>
            </a:r>
          </a:p>
          <a:p>
            <a:pPr lvl="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 smtClean="0"/>
              <a:t>procesy </a:t>
            </a:r>
            <a:r>
              <a:rPr lang="cs-CZ" sz="1200" dirty="0"/>
              <a:t>rozvoje kvality poskytování sociálně-právní ochrany dětí na základě zhodnocení současného stavu v organizaci (konzultace, pracovní postupy/vnitřní pravidla, systém hodnocení, vzdělávací plány zaměstnanců apod.).</a:t>
            </a:r>
          </a:p>
          <a:p>
            <a:pPr marL="0" indent="0">
              <a:buNone/>
            </a:pPr>
            <a:r>
              <a:rPr lang="cs-CZ" sz="1400" dirty="0"/>
              <a:t> 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06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vzdělávání v rámci bodu 1 výzvy</a:t>
            </a:r>
            <a:br>
              <a:rPr lang="cs-CZ" dirty="0" smtClean="0"/>
            </a:br>
            <a:r>
              <a:rPr lang="cs-CZ" dirty="0" smtClean="0"/>
              <a:t>     1/2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4581328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dirty="0"/>
              <a:t>V případě, že bude v rámci výše uvedených aktivit (aktivity pod bodem 1) </a:t>
            </a:r>
            <a:r>
              <a:rPr lang="cs-CZ" sz="1400" b="1" dirty="0"/>
              <a:t>realizováno vzdělávání cílových skupin,</a:t>
            </a:r>
            <a:r>
              <a:rPr lang="cs-CZ" sz="1400" dirty="0"/>
              <a:t> platí následující podmínky: </a:t>
            </a:r>
          </a:p>
          <a:p>
            <a:pPr lvl="0" algn="just">
              <a:lnSpc>
                <a:spcPct val="100000"/>
              </a:lnSpc>
            </a:pPr>
            <a:r>
              <a:rPr lang="cs-CZ" sz="1400" b="1" dirty="0"/>
              <a:t>Vzdělávání pracovníků poskytovatele sociálních služeb může být podpořeno pouze za podmínky, kdy je žadatelem poskytovatel sociálních služeb a v projektu budou vzděláváni pouze zaměstnanci žadatele nebo partnera, který je také poskytovatelem sociálních služeb.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V rámci vzdělávání pracovníků poskytovatele sociálních služeb se mohou vzdělávat pouze </a:t>
            </a:r>
            <a:r>
              <a:rPr lang="cs-CZ" sz="1400" b="1" dirty="0"/>
              <a:t>sociální pracovníci </a:t>
            </a:r>
            <a:r>
              <a:rPr lang="cs-CZ" sz="1400" dirty="0"/>
              <a:t>a </a:t>
            </a:r>
            <a:r>
              <a:rPr lang="cs-CZ" sz="1400" b="1" dirty="0"/>
              <a:t>pracovníci v sociálních službách </a:t>
            </a:r>
            <a:r>
              <a:rPr lang="cs-CZ" sz="1400" dirty="0"/>
              <a:t>podle zákona č. 108/2006 Sb., o sociálních službách, ve znění pozdějších předpisů. 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V rámci vzdělávání pracovníků poskytovatele sociálních služeb je možné vzdělávat pouze v </a:t>
            </a:r>
            <a:r>
              <a:rPr lang="cs-CZ" sz="1400" b="1" dirty="0"/>
              <a:t>akreditovaných programech/kurzech MPSV </a:t>
            </a:r>
            <a:r>
              <a:rPr lang="cs-CZ" sz="1400" dirty="0"/>
              <a:t>a formou </a:t>
            </a:r>
            <a:r>
              <a:rPr lang="cs-CZ" sz="1400" b="1" dirty="0"/>
              <a:t>odborných </a:t>
            </a:r>
            <a:r>
              <a:rPr lang="cs-CZ" sz="1400" b="1" dirty="0" smtClean="0"/>
              <a:t>stáží u registrovaných poskytovatelů </a:t>
            </a:r>
            <a:r>
              <a:rPr lang="cs-CZ" sz="1400" dirty="0"/>
              <a:t>dle zákona č. 108/2006 Sb., o sociálních službách, ve znění pozdějších předpisů. 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V rámci vzdělávání pečujících osob je možné vzdělávat v akreditovaných kurzech MPSV i v neakreditovaných kurzech. 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Kurzů se může účastnit pouze cílová skupina, pro kterou jsou kurzy akreditovány.  </a:t>
            </a:r>
          </a:p>
          <a:p>
            <a:pPr lvl="0" algn="just">
              <a:lnSpc>
                <a:spcPct val="100000"/>
              </a:lnSpc>
            </a:pPr>
            <a:r>
              <a:rPr lang="cs-CZ" sz="1400" dirty="0"/>
              <a:t>V případě realizace akreditovaných kurzů bude akreditace předložena v průběhu realizace projektu. </a:t>
            </a:r>
            <a:r>
              <a:rPr lang="cs-CZ" sz="1400" dirty="0" smtClean="0"/>
              <a:t> 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660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OBSAH SEMINÁŘE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4653336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cs-CZ" altLang="cs-CZ" sz="1400" dirty="0" smtClean="0"/>
          </a:p>
          <a:p>
            <a:pPr>
              <a:lnSpc>
                <a:spcPct val="100000"/>
              </a:lnSpc>
            </a:pPr>
            <a:r>
              <a:rPr lang="cs-CZ" altLang="cs-CZ" sz="1600" dirty="0" smtClean="0"/>
              <a:t>Úvod – obecně Operační program zaměstnanost </a:t>
            </a:r>
          </a:p>
          <a:p>
            <a:pPr>
              <a:lnSpc>
                <a:spcPct val="100000"/>
              </a:lnSpc>
            </a:pPr>
            <a:r>
              <a:rPr lang="cs-CZ" altLang="cs-CZ" sz="1600" dirty="0"/>
              <a:t>Informační </a:t>
            </a:r>
            <a:r>
              <a:rPr lang="cs-CZ" altLang="cs-CZ" sz="1600" dirty="0" smtClean="0"/>
              <a:t>systémy – odkazy na zdroj informací</a:t>
            </a:r>
            <a:endParaRPr lang="cs-CZ" altLang="cs-CZ" sz="1600" dirty="0"/>
          </a:p>
          <a:p>
            <a:pPr>
              <a:lnSpc>
                <a:spcPct val="100000"/>
              </a:lnSpc>
            </a:pPr>
            <a:r>
              <a:rPr lang="cs-CZ" altLang="cs-CZ" sz="1600" dirty="0"/>
              <a:t>Výzva č. 23 </a:t>
            </a:r>
          </a:p>
          <a:p>
            <a:pPr>
              <a:lnSpc>
                <a:spcPct val="100000"/>
              </a:lnSpc>
            </a:pPr>
            <a:r>
              <a:rPr lang="cs-CZ" altLang="cs-CZ" sz="1600" dirty="0"/>
              <a:t>Veřejná </a:t>
            </a:r>
            <a:r>
              <a:rPr lang="cs-CZ" altLang="cs-CZ" sz="1600" dirty="0" smtClean="0"/>
              <a:t>podpora</a:t>
            </a:r>
          </a:p>
          <a:p>
            <a:pPr>
              <a:lnSpc>
                <a:spcPct val="100000"/>
              </a:lnSpc>
            </a:pPr>
            <a:r>
              <a:rPr lang="cs-CZ" altLang="cs-CZ" sz="1600" dirty="0" smtClean="0"/>
              <a:t>Přílohy žádosti a přílohy výzvy</a:t>
            </a:r>
          </a:p>
          <a:p>
            <a:pPr>
              <a:lnSpc>
                <a:spcPct val="100000"/>
              </a:lnSpc>
            </a:pPr>
            <a:r>
              <a:rPr lang="cs-CZ" altLang="cs-CZ" sz="1600" dirty="0"/>
              <a:t>Finanční část </a:t>
            </a:r>
          </a:p>
          <a:p>
            <a:pPr>
              <a:lnSpc>
                <a:spcPct val="100000"/>
              </a:lnSpc>
            </a:pPr>
            <a:r>
              <a:rPr lang="cs-CZ" altLang="cs-CZ" sz="1600" dirty="0"/>
              <a:t>Hodnocení </a:t>
            </a:r>
            <a:r>
              <a:rPr lang="cs-CZ" altLang="cs-CZ" sz="1600" dirty="0" smtClean="0"/>
              <a:t>a výběr projektů</a:t>
            </a:r>
            <a:endParaRPr lang="cs-CZ" altLang="cs-CZ" sz="1600" dirty="0"/>
          </a:p>
          <a:p>
            <a:pPr>
              <a:lnSpc>
                <a:spcPct val="100000"/>
              </a:lnSpc>
            </a:pPr>
            <a:r>
              <a:rPr lang="cs-CZ" altLang="cs-CZ" sz="1600" dirty="0"/>
              <a:t>Kde hledat informace</a:t>
            </a:r>
          </a:p>
          <a:p>
            <a:pPr>
              <a:lnSpc>
                <a:spcPct val="100000"/>
              </a:lnSpc>
            </a:pPr>
            <a:r>
              <a:rPr lang="cs-CZ" altLang="cs-CZ" sz="1600" dirty="0" smtClean="0"/>
              <a:t>Dotazy</a:t>
            </a:r>
            <a:endParaRPr lang="cs-CZ" altLang="cs-CZ" sz="16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05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vzdělávání v rámci bodu 1 výzvy</a:t>
            </a:r>
            <a:br>
              <a:rPr lang="cs-CZ" dirty="0"/>
            </a:br>
            <a:r>
              <a:rPr lang="cs-CZ" dirty="0"/>
              <a:t>     </a:t>
            </a: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600" dirty="0" smtClean="0"/>
              <a:t>V</a:t>
            </a:r>
            <a:r>
              <a:rPr lang="cs-CZ" sz="1600" dirty="0"/>
              <a:t> rámci vzdělávání cílových skupin </a:t>
            </a:r>
            <a:r>
              <a:rPr lang="cs-CZ" sz="1600" b="1" dirty="0"/>
              <a:t>nebude podporováno</a:t>
            </a:r>
            <a:r>
              <a:rPr lang="cs-CZ" sz="1600" dirty="0"/>
              <a:t>: 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Kvalifikační kurzy pro pracovníky v sociálních službách.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Vzdělávání pedagogických pracovníků v soc. službách.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Vzdělávání zdravotnických pracovníků v soc. službách.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Vzdělávání ostatních pracovníků poskytovatele sociálních služeb kromě sociálních pracovníků a pracovníků v sociálních službách.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Supervizní výcviky.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Psychoterapeutické a sebezkušenostní výcviky.</a:t>
            </a:r>
          </a:p>
          <a:p>
            <a:pPr lvl="0" algn="just">
              <a:lnSpc>
                <a:spcPct val="100000"/>
              </a:lnSpc>
            </a:pPr>
            <a:r>
              <a:rPr lang="cs-CZ" sz="1600" dirty="0"/>
              <a:t>Tvorba nových vzdělávacích programů/kurzů.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cs-CZ" sz="1200" b="1" i="1" u="sng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10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Upozornění v rámci aktivit v bodu 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V rámci aktivit pod bodem 1 </a:t>
            </a:r>
            <a:r>
              <a:rPr lang="cs-CZ" b="1" dirty="0"/>
              <a:t>nelze podpořit projekty zaměřené výhradně na vzdělávání cílových skupin</a:t>
            </a:r>
            <a:r>
              <a:rPr lang="cs-CZ" dirty="0"/>
              <a:t>. </a:t>
            </a:r>
          </a:p>
          <a:p>
            <a:pPr marL="0" indent="0" algn="just">
              <a:buNone/>
            </a:pPr>
            <a:r>
              <a:rPr lang="cs-CZ" dirty="0"/>
              <a:t> </a:t>
            </a:r>
          </a:p>
          <a:p>
            <a:pPr algn="just"/>
            <a:r>
              <a:rPr lang="cs-CZ" dirty="0"/>
              <a:t>V rámci aktivit pod bodem 1 musí být vytvořen </a:t>
            </a:r>
            <a:r>
              <a:rPr lang="cs-CZ" b="1" dirty="0"/>
              <a:t>produkt</a:t>
            </a:r>
            <a:r>
              <a:rPr lang="cs-CZ" dirty="0"/>
              <a:t>, který musí být </a:t>
            </a:r>
            <a:r>
              <a:rPr lang="cs-CZ" b="1" dirty="0"/>
              <a:t>přenositelný</a:t>
            </a:r>
            <a:r>
              <a:rPr lang="cs-CZ" dirty="0"/>
              <a:t> a </a:t>
            </a:r>
            <a:r>
              <a:rPr lang="cs-CZ" b="1" dirty="0"/>
              <a:t>zveřejněn</a:t>
            </a:r>
            <a:r>
              <a:rPr lang="cs-CZ" dirty="0"/>
              <a:t> na webových stránkách (</a:t>
            </a:r>
            <a:r>
              <a:rPr lang="cs-CZ" dirty="0">
                <a:hlinkClick r:id="rId3"/>
              </a:rPr>
              <a:t>www.esfcr.cz</a:t>
            </a:r>
            <a:r>
              <a:rPr lang="cs-CZ" dirty="0"/>
              <a:t>). 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89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 smtClean="0"/>
              <a:t>2</a:t>
            </a:r>
            <a:r>
              <a:rPr lang="cs-CZ" sz="1800" dirty="0"/>
              <a:t>. Rozvíjení a zkvalitnění výkonu činností sociální práce ve veřejné </a:t>
            </a:r>
            <a:r>
              <a:rPr lang="cs-CZ" sz="1800" dirty="0" smtClean="0"/>
              <a:t>správě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400" b="1" dirty="0"/>
              <a:t>Rozvíjení kompetencí obcí v oblasti koordinace poskytování sociálních služeb </a:t>
            </a:r>
            <a:r>
              <a:rPr lang="cs-CZ" sz="1400" dirty="0"/>
              <a:t>v souladu s uplatněním metod sociální práce, s dopady do procesů zjišťování potřeb, plánování rozvoje soc. služeb podle místní potřebnosti a tedy zvýšení dostupnosti potřebných druhů služeb, které se podílejí na sociálním začleňování konkrétních osob. Aktivity v rámci tohoto bodu věcně vycházejí z § 92 písm. d) zákona 108/2006 Sb., o sociálních službách, ve znění pozdějších předpisů. V rámci této aktivity nebude podporováno zpracování střednědobého plánu rozvoje sociálních služeb na úrovni obce.</a:t>
            </a:r>
          </a:p>
          <a:p>
            <a:pPr lvl="0" algn="just">
              <a:lnSpc>
                <a:spcPct val="100000"/>
              </a:lnSpc>
            </a:pPr>
            <a:r>
              <a:rPr lang="cs-CZ" sz="1400" b="1" dirty="0"/>
              <a:t>Vzdělávání úředníků v přímé práci s klientem </a:t>
            </a:r>
            <a:r>
              <a:rPr lang="cs-CZ" sz="1400" dirty="0"/>
              <a:t>(Úřad práce ČR, krajské úřady, obecní úřady) se zaměřením na uplatnění metod sociální práce při řešení nepříznivé sociální situace osob ohrožených i sociálně vyloučených. Podporováno bude vzdělávání v akreditovaných kurzech MPSV (dle zákona č. 108/2006 Sb., o sociálních službách, ve znění pozdějších předpisů) a MV (dle zákona č. 312/2002 Sb., o úřednících územních samosprávných celků a o změně některých zákonů, ve znění pozdějších předpisů) a supervize. </a:t>
            </a:r>
          </a:p>
          <a:p>
            <a:pPr lvl="0" algn="just">
              <a:lnSpc>
                <a:spcPct val="100000"/>
              </a:lnSpc>
            </a:pPr>
            <a:r>
              <a:rPr lang="cs-CZ" sz="1400" b="1" dirty="0"/>
              <a:t>Síťování sociálních pracovníků </a:t>
            </a:r>
            <a:r>
              <a:rPr lang="cs-CZ" sz="1400" dirty="0"/>
              <a:t>napříč institucemi, organizacemi a rezorty směřující k výměně zkušeností v dobré praxi při řešení situace osob (vytváření platforem, organizování diskusních setkání, tematických setkání, konferencí).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916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Indikátory - obecně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80920" cy="4707224"/>
          </a:xfrm>
        </p:spPr>
        <p:txBody>
          <a:bodyPr/>
          <a:lstStyle/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/>
              <a:t>Nový systém indikátorů oproti OP </a:t>
            </a:r>
            <a:r>
              <a:rPr lang="cs-CZ" sz="1400" dirty="0" smtClean="0"/>
              <a:t>LZZ</a:t>
            </a:r>
            <a:r>
              <a:rPr lang="cs-CZ" sz="1400" dirty="0"/>
              <a:t> </a:t>
            </a:r>
            <a:endParaRPr lang="cs-CZ" sz="1400" dirty="0" smtClean="0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1" dirty="0" smtClean="0"/>
              <a:t>Dvě místa pro evidenci/zápis indikátorů </a:t>
            </a:r>
            <a:r>
              <a:rPr lang="cs-CZ" sz="1400" dirty="0" smtClean="0"/>
              <a:t>- </a:t>
            </a:r>
            <a:r>
              <a:rPr lang="cs-CZ" sz="1400" dirty="0"/>
              <a:t>IS ESF 2014+ </a:t>
            </a:r>
            <a:r>
              <a:rPr lang="cs-CZ" sz="1400" dirty="0" smtClean="0"/>
              <a:t>a v rámci zprávy o realizaci projektu v          IS </a:t>
            </a:r>
            <a:r>
              <a:rPr lang="cs-CZ" sz="1400" dirty="0"/>
              <a:t>KP14+ </a:t>
            </a: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Podrobnější evidence podpořených osob – </a:t>
            </a:r>
            <a:r>
              <a:rPr lang="cs-CZ" sz="1400" b="1" dirty="0" smtClean="0"/>
              <a:t>Monitorovací list </a:t>
            </a:r>
            <a:r>
              <a:rPr lang="cs-CZ" sz="1400" dirty="0" smtClean="0"/>
              <a:t>(pohlaví; postavení na trhu práce; vzdělání; </a:t>
            </a:r>
            <a:r>
              <a:rPr lang="cs-CZ" sz="1400" dirty="0"/>
              <a:t>znevýhodnění; přístup k bydlení; sektor ekonomiky, kde osoba působí; specifikace působení ve veřejném </a:t>
            </a:r>
            <a:r>
              <a:rPr lang="cs-CZ" sz="1400" dirty="0" smtClean="0"/>
              <a:t>sektoru; situace po ukončení účasti v projektu – např. získali kvalifikace atd.) </a:t>
            </a:r>
            <a:r>
              <a:rPr lang="cs-CZ" sz="1400" dirty="0"/>
              <a:t>	</a:t>
            </a:r>
            <a:endParaRPr lang="cs-CZ" sz="1400" dirty="0" smtClean="0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b="1" dirty="0"/>
              <a:t>Bagatelní podpora účastníka </a:t>
            </a:r>
            <a:r>
              <a:rPr lang="cs-CZ" sz="1400" b="1" dirty="0" smtClean="0"/>
              <a:t>projektu </a:t>
            </a:r>
            <a:r>
              <a:rPr lang="cs-CZ" sz="1400" dirty="0" smtClean="0"/>
              <a:t>- účastníkem/podpořenou </a:t>
            </a:r>
            <a:r>
              <a:rPr lang="cs-CZ" sz="1400" dirty="0"/>
              <a:t>osobou </a:t>
            </a:r>
            <a:r>
              <a:rPr lang="cs-CZ" sz="1400" dirty="0" smtClean="0"/>
              <a:t>je </a:t>
            </a:r>
            <a:r>
              <a:rPr lang="cs-CZ" sz="1400" dirty="0"/>
              <a:t>pouze osoba, která: </a:t>
            </a:r>
            <a:endParaRPr lang="cs-CZ" sz="1400" dirty="0" smtClean="0"/>
          </a:p>
          <a:p>
            <a:pPr marL="342900" indent="-342900" algn="just">
              <a:lnSpc>
                <a:spcPct val="100000"/>
              </a:lnSpc>
              <a:buFont typeface="+mj-lt"/>
              <a:buAutoNum type="alphaLcParenR"/>
            </a:pPr>
            <a:r>
              <a:rPr lang="cs-CZ" sz="1400" dirty="0" smtClean="0"/>
              <a:t>získala </a:t>
            </a:r>
            <a:r>
              <a:rPr lang="cs-CZ" sz="1400" dirty="0"/>
              <a:t>v daném projektu podporu v rozsahu </a:t>
            </a:r>
            <a:r>
              <a:rPr lang="cs-CZ" sz="1400" b="1" dirty="0"/>
              <a:t>minimálně 40 hodin </a:t>
            </a:r>
            <a:r>
              <a:rPr lang="cs-CZ" sz="1400" dirty="0"/>
              <a:t>(bez ohledu na počet dílčích podpor, tj. počet dílčích zapojení do projektu) a zároveň </a:t>
            </a:r>
          </a:p>
          <a:p>
            <a:pPr marL="342900" indent="-342900" algn="just">
              <a:lnSpc>
                <a:spcPct val="100000"/>
              </a:lnSpc>
              <a:buFont typeface="+mj-lt"/>
              <a:buAutoNum type="alphaLcParenR"/>
            </a:pPr>
            <a:r>
              <a:rPr lang="cs-CZ" sz="1400" dirty="0" smtClean="0"/>
              <a:t>alespoň </a:t>
            </a:r>
            <a:r>
              <a:rPr lang="cs-CZ" sz="1400" dirty="0"/>
              <a:t>20 hodin z podpory, kterou osoba v daném projektu získala, nemá charakter elektronického vzdělávání </a:t>
            </a:r>
            <a:endParaRPr lang="cs-CZ" sz="1400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dirty="0"/>
              <a:t>Hodina je považována jako </a:t>
            </a:r>
            <a:r>
              <a:rPr lang="cs-CZ" sz="1400" b="1" dirty="0"/>
              <a:t>60 minut</a:t>
            </a:r>
            <a:r>
              <a:rPr lang="cs-CZ" sz="1400" dirty="0"/>
              <a:t>. </a:t>
            </a:r>
            <a:r>
              <a:rPr lang="cs-CZ" sz="1400" dirty="0" smtClean="0"/>
              <a:t>Výukové hodiny v délce např. 45 minut je </a:t>
            </a:r>
            <a:r>
              <a:rPr lang="cs-CZ" sz="1400" dirty="0"/>
              <a:t>nutné přepočítat.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dirty="0"/>
              <a:t>Pozor při stanovení hodnoty indikátoru podpořených osob! </a:t>
            </a:r>
            <a:r>
              <a:rPr lang="cs-CZ" sz="1400" b="1" dirty="0" smtClean="0"/>
              <a:t>Účastníci s bagatelní podporou se do hodnoty nezapočítávají</a:t>
            </a:r>
            <a:r>
              <a:rPr lang="cs-CZ" sz="1400" dirty="0" smtClean="0"/>
              <a:t>. Evidence o těchto osobách ale musí být vedena. </a:t>
            </a:r>
            <a:endParaRPr lang="cs-CZ" sz="1400" dirty="0"/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1400" dirty="0" smtClean="0"/>
              <a:t>Podrobné </a:t>
            </a:r>
            <a:r>
              <a:rPr lang="cs-CZ" sz="1400" dirty="0"/>
              <a:t>informace viz Obecná část pravidel pro žadatele a příjemce v rámci </a:t>
            </a:r>
            <a:r>
              <a:rPr lang="cs-CZ" sz="1400" dirty="0" smtClean="0"/>
              <a:t>OPZ</a:t>
            </a:r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53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Indikátory se závazkem - přehled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4653336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400" dirty="0"/>
              <a:t>V žádosti o podporu žadatel uvede </a:t>
            </a:r>
            <a:r>
              <a:rPr lang="cs-CZ" sz="1400" b="1" dirty="0"/>
              <a:t>cílovou hodnotu </a:t>
            </a:r>
            <a:r>
              <a:rPr lang="cs-CZ" sz="1400" dirty="0"/>
              <a:t>(tj. hodnotu, která se chápe jako </a:t>
            </a:r>
            <a:r>
              <a:rPr lang="cs-CZ" sz="1400" b="1" dirty="0"/>
              <a:t>závazek</a:t>
            </a:r>
            <a:r>
              <a:rPr lang="cs-CZ" sz="1400" dirty="0"/>
              <a:t> žadatele, kterého má dosáhnout díky realizaci projektu uvedeného v žádosti o podporu) k následujícím indikátorům</a:t>
            </a:r>
            <a:r>
              <a:rPr lang="cs-CZ" sz="1400" dirty="0" smtClean="0"/>
              <a:t>:</a:t>
            </a:r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r>
              <a:rPr lang="cs-CZ" sz="1400" dirty="0" smtClean="0"/>
              <a:t>Pro </a:t>
            </a:r>
            <a:r>
              <a:rPr lang="cs-CZ" sz="1400" dirty="0"/>
              <a:t>každý projekt musí být musí být stanovena </a:t>
            </a:r>
            <a:r>
              <a:rPr lang="cs-CZ" sz="1400" b="1" dirty="0"/>
              <a:t>cílová hodnota pro minimálně jeden výstupový hlavní </a:t>
            </a:r>
            <a:r>
              <a:rPr lang="cs-CZ" sz="1400" b="1" dirty="0" smtClean="0"/>
              <a:t>indikátor</a:t>
            </a:r>
            <a:r>
              <a:rPr lang="cs-CZ" sz="1400" dirty="0" smtClean="0"/>
              <a:t>. </a:t>
            </a: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  <a:p>
            <a:pPr algn="just">
              <a:lnSpc>
                <a:spcPct val="100000"/>
              </a:lnSpc>
            </a:pPr>
            <a:endParaRPr lang="cs-CZ" sz="1400" dirty="0"/>
          </a:p>
          <a:p>
            <a:pPr algn="just">
              <a:lnSpc>
                <a:spcPct val="100000"/>
              </a:lnSpc>
            </a:pPr>
            <a:endParaRPr lang="cs-CZ" sz="1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24</a:t>
            </a:fld>
            <a:endParaRPr lang="cs-CZ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419225" y="3579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ulk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84938"/>
              </p:ext>
            </p:extLst>
          </p:nvPr>
        </p:nvGraphicFramePr>
        <p:xfrm>
          <a:off x="1419860" y="2924944"/>
          <a:ext cx="6464508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7884"/>
                <a:gridCol w="3475831"/>
                <a:gridCol w="1060673"/>
                <a:gridCol w="1080120"/>
              </a:tblGrid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</a:rPr>
                        <a:t>Kód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</a:rPr>
                        <a:t>Název indikátoru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Měrná jednotka</a:t>
                      </a:r>
                      <a:endParaRPr lang="cs-CZ" sz="14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Typ indikátoru</a:t>
                      </a:r>
                      <a:endParaRPr lang="cs-CZ" sz="14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6 00 00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</a:rPr>
                        <a:t>Celkový počet účastníků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Účastníci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Výstup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2008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</a:rPr>
                        <a:t>8 05 00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</a:rPr>
                        <a:t>Počet napsaných a zveřejněných analytických a strategických dokumentů (vč. evaluačních)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Dokumenty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0" dirty="0">
                          <a:effectLst/>
                        </a:rPr>
                        <a:t>Výstup</a:t>
                      </a:r>
                      <a:endParaRPr lang="cs-CZ" sz="14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28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Indikátory ostatní - přehled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200" dirty="0"/>
              <a:t>V případě, že projekt podporu získá, bude mít žadatel povinnost kromě indikátorů se závazkem vykazovat dosažené hodnoty také pro: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200" dirty="0" smtClean="0"/>
              <a:t>a) všechny </a:t>
            </a:r>
            <a:r>
              <a:rPr lang="cs-CZ" sz="1200" b="1" dirty="0"/>
              <a:t>indikátory výstupu, které se týkají účastníků </a:t>
            </a:r>
            <a:r>
              <a:rPr lang="cs-CZ" sz="1200" dirty="0"/>
              <a:t>(rozuměno ty indikátory, které navazují na charakteristiky účastníků jako je např. věk, postavení na trhu práce, případné znevýhodnění, atd</a:t>
            </a:r>
            <a:r>
              <a:rPr lang="cs-CZ" sz="1200" dirty="0" smtClean="0"/>
              <a:t>.);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cs-CZ" sz="1200" dirty="0" smtClean="0"/>
              <a:t>b) indikátory </a:t>
            </a:r>
            <a:r>
              <a:rPr lang="cs-CZ" sz="1200" dirty="0"/>
              <a:t>z následující tabulky: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25</a:t>
            </a:fld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534400"/>
              </p:ext>
            </p:extLst>
          </p:nvPr>
        </p:nvGraphicFramePr>
        <p:xfrm>
          <a:off x="1419860" y="3140968"/>
          <a:ext cx="6304280" cy="2216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876"/>
                <a:gridCol w="3547839"/>
                <a:gridCol w="990600"/>
                <a:gridCol w="989965"/>
              </a:tblGrid>
              <a:tr h="619743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Kód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dirty="0">
                          <a:effectLst/>
                        </a:rPr>
                        <a:t>Název indikátoru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>
                          <a:effectLst/>
                        </a:rPr>
                        <a:t>Měrná jednotka</a:t>
                      </a:r>
                      <a:endParaRPr lang="cs-CZ" sz="12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>
                          <a:effectLst/>
                        </a:rPr>
                        <a:t>Typ indikátoru</a:t>
                      </a:r>
                      <a:endParaRPr lang="cs-CZ" sz="1200" b="1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88369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>
                          <a:effectLst/>
                        </a:rPr>
                        <a:t>6 25 00</a:t>
                      </a:r>
                      <a:endParaRPr lang="cs-CZ" sz="12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dirty="0">
                          <a:effectLst/>
                        </a:rPr>
                        <a:t>Účastníci v procesu vzdělávání / odborné přípravy po ukončení své účasti 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Účastníci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Výsledek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0752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>
                          <a:effectLst/>
                        </a:rPr>
                        <a:t>6 26 00</a:t>
                      </a:r>
                      <a:endParaRPr lang="cs-CZ" sz="12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dirty="0">
                          <a:effectLst/>
                        </a:rPr>
                        <a:t>Účastníci, kteří získali kvalifikaci po ukončení své účasti 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Účastníci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Výsledek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422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>
                          <a:effectLst/>
                        </a:rPr>
                        <a:t>6 28 00</a:t>
                      </a:r>
                      <a:endParaRPr lang="cs-CZ" sz="120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1" dirty="0">
                          <a:effectLst/>
                        </a:rPr>
                        <a:t>Znevýhodnění účastníci, kteří po ukončení své účasti hledají zaměstnání, jsou v procesu vzdělávání /odborné přípravy, rozšiřují si kvalifikaci nebo jsou zaměstnaní, a to i OSVČ </a:t>
                      </a:r>
                      <a:endParaRPr lang="cs-CZ" sz="1200" b="1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Účastníci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200" b="0" dirty="0">
                          <a:effectLst/>
                        </a:rPr>
                        <a:t>Výsledek</a:t>
                      </a:r>
                      <a:endParaRPr lang="cs-CZ" sz="1200" b="0" dirty="0">
                        <a:solidFill>
                          <a:srgbClr val="080808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4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Indikátory definice 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1/3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5184576"/>
          </a:xfrm>
        </p:spPr>
        <p:txBody>
          <a:bodyPr/>
          <a:lstStyle/>
          <a:p>
            <a:pPr algn="just"/>
            <a:r>
              <a:rPr lang="cs-CZ" sz="1400" b="1" u="sng" dirty="0" smtClean="0"/>
              <a:t>6 00 00 - Celkový </a:t>
            </a:r>
            <a:r>
              <a:rPr lang="cs-CZ" sz="1400" b="1" u="sng" dirty="0"/>
              <a:t>počet </a:t>
            </a:r>
            <a:r>
              <a:rPr lang="cs-CZ" sz="1400" b="1" u="sng" dirty="0" smtClean="0"/>
              <a:t>účastníků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Celkový počet osob/účastníků (žáků, studentů, zaměstnanců, pracovníků implementační struktury, osob cílových skupin apod.), které v rámci projektu </a:t>
            </a:r>
            <a:r>
              <a:rPr lang="cs-CZ" sz="1200" b="1" i="1" dirty="0"/>
              <a:t>získaly jakoukoliv formu podpory, bez ohledu na počet poskytnutých podpor</a:t>
            </a:r>
            <a:r>
              <a:rPr lang="cs-CZ" sz="1200" i="1" dirty="0"/>
              <a:t>. Každá podpořená osoba se v rámci projektu </a:t>
            </a:r>
            <a:r>
              <a:rPr lang="cs-CZ" sz="1200" b="1" i="1" dirty="0"/>
              <a:t>započítává pouze jednou</a:t>
            </a:r>
            <a:r>
              <a:rPr lang="cs-CZ" sz="1200" i="1" dirty="0"/>
              <a:t> bez ohledu na to, kolik podpor obdržela. Podpora je jakákoliv aktivita financovaná z rozpočtu projektu, ze které mají cílové skupiny prospěch, podpora může mít formu např. vzdělávacího nebo rekvalifikačního kurzu, stáže, odborné konzultace, poradenství, výcviku, </a:t>
            </a:r>
            <a:r>
              <a:rPr lang="cs-CZ" sz="1200" i="1" dirty="0" smtClean="0"/>
              <a:t>školení, odborné </a:t>
            </a:r>
            <a:r>
              <a:rPr lang="cs-CZ" sz="1200" i="1" dirty="0"/>
              <a:t>praxe apod. </a:t>
            </a:r>
            <a:r>
              <a:rPr lang="cs-CZ" sz="1400" i="1" dirty="0"/>
              <a:t>	</a:t>
            </a:r>
            <a:endParaRPr lang="cs-CZ" sz="1400" u="sng" dirty="0" smtClean="0"/>
          </a:p>
          <a:p>
            <a:pPr algn="just">
              <a:lnSpc>
                <a:spcPct val="100000"/>
              </a:lnSpc>
            </a:pPr>
            <a:r>
              <a:rPr lang="cs-CZ" sz="1400" b="1" u="sng" dirty="0" smtClean="0"/>
              <a:t>8 05 00 - Počet </a:t>
            </a:r>
            <a:r>
              <a:rPr lang="cs-CZ" sz="1400" b="1" u="sng" dirty="0"/>
              <a:t>napsaných a zveřejněných analytických a strategických dokumentů (vč. evaluačních</a:t>
            </a:r>
            <a:r>
              <a:rPr lang="cs-CZ" sz="1400" b="1" u="sng" dirty="0" smtClean="0"/>
              <a:t>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Počet </a:t>
            </a:r>
            <a:r>
              <a:rPr lang="cs-CZ" sz="1200" b="1" i="1" dirty="0"/>
              <a:t>napsaných a zveřejněných </a:t>
            </a:r>
            <a:r>
              <a:rPr lang="cs-CZ" sz="1200" i="1" dirty="0"/>
              <a:t>analýz, evaluací (interních i externích), koncepcí, strategií, studií, závěrečných zpráv z výzkumů a obdobných dokumentů, které byly vytvořeny za finanční podpory ESI fondů.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„Napsaný“ znamená vytvoření obsahu materiálu (tj. nejedná se o počet kopií, které byly vytisknuty). „Zveřejněný“ znamená, že jsou zveřejněné/či z důvodu citlivých informací částečně zveřejněné na centrálních stránkách relevantních fondů, na stránkách příjemce, popř. na jiných úložištích k tomu určených (např. http://www.databaze-strategie.cz/ a nebo www.strukturalni-fondy.cz/Knihovna-evaluaci), anebo jsou dohledatelné pomocí obvyklých internetových vyhledávačů.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K tomu, aby byl dokument započítán do indikátoru jako jedna jednotka, je třeba, aby byl jak napsaný, tak zveřejněný. V případě více samostatných výstupů je možno započítat každý výstup samostatně. Započítávají se dokumenty vytvořené interně i externě. </a:t>
            </a:r>
            <a:r>
              <a:rPr lang="cs-CZ" sz="1400" dirty="0"/>
              <a:t>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b="1" u="sng" dirty="0" smtClean="0"/>
              <a:t>Ve výzvě podmínka: </a:t>
            </a:r>
            <a:r>
              <a:rPr lang="cs-CZ" sz="1200" b="1" dirty="0"/>
              <a:t>V rámci aktivit pod bodem 1 musí být vytvořen produkt, který musí být přenositelný a zveřejněn na webových stránkách (</a:t>
            </a:r>
            <a:r>
              <a:rPr lang="cs-CZ" sz="1200" b="1" dirty="0">
                <a:hlinkClick r:id="rId3"/>
              </a:rPr>
              <a:t>www.esfcr.cz</a:t>
            </a:r>
            <a:r>
              <a:rPr lang="cs-CZ" sz="1200" b="1" dirty="0"/>
              <a:t>).  </a:t>
            </a:r>
            <a:r>
              <a:rPr lang="cs-CZ" sz="1400" dirty="0"/>
              <a:t> 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1400" u="sng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29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Indikátory definice </a:t>
            </a:r>
            <a:br>
              <a:rPr lang="cs-CZ" dirty="0"/>
            </a:br>
            <a:r>
              <a:rPr lang="cs-CZ" dirty="0" smtClean="0"/>
              <a:t>2/3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algn="just"/>
            <a:r>
              <a:rPr lang="cs-CZ" sz="1400" b="1" u="sng" dirty="0" smtClean="0"/>
              <a:t>6 </a:t>
            </a:r>
            <a:r>
              <a:rPr lang="cs-CZ" sz="1400" b="1" u="sng" dirty="0"/>
              <a:t>25 00 - Účastníci v procesu vzdělávání </a:t>
            </a:r>
            <a:r>
              <a:rPr lang="cs-CZ" sz="1400" b="1" u="sng" dirty="0" smtClean="0"/>
              <a:t>/odborné </a:t>
            </a:r>
            <a:r>
              <a:rPr lang="cs-CZ" sz="1400" b="1" u="sng" dirty="0"/>
              <a:t>přípravy po ukončení své účasti </a:t>
            </a:r>
            <a:endParaRPr lang="cs-CZ" sz="1400" b="1" u="sng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Účastníci intervence ESF, kteří jsou nově zapojení do vzdělávání (celoživotní učení, formální vzdělávání) či odborné přípravy (jak v rámci práce, tak mimo ni, odborné vzdělávání, atp.). Indikátor započítává účastníky ihned po ukončení jejich účasti v projektu. „Po ukončení své účasti“ znamená od započetí své účasti do doby čtyř týdnů po jejím ukončení. </a:t>
            </a:r>
            <a:endParaRPr lang="cs-CZ" sz="1200" i="1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 smtClean="0"/>
              <a:t>Indikátor bude typický spíše pro jiné výzvy. Např. pro uživatele sociální služby nebo poradenství v oblasti zaměstnanosti. Osoba ukončí účast v projektu a díky poskytnutému poradenství se bude dále mimo projekt vzdělávat. Vzdělávání mimo projekt je „výsledkem“ účasti v projektu.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	</a:t>
            </a:r>
            <a:endParaRPr lang="cs-CZ" sz="1200" i="1" dirty="0" smtClean="0"/>
          </a:p>
          <a:p>
            <a:pPr algn="just">
              <a:lnSpc>
                <a:spcPct val="100000"/>
              </a:lnSpc>
            </a:pPr>
            <a:r>
              <a:rPr lang="cs-CZ" sz="1400" b="1" u="sng" dirty="0" smtClean="0"/>
              <a:t>6 </a:t>
            </a:r>
            <a:r>
              <a:rPr lang="cs-CZ" sz="1400" b="1" u="sng" dirty="0"/>
              <a:t>26 00 - Účastníci, kteří získali kvalifikaci po ukončení své účasti </a:t>
            </a:r>
            <a:endParaRPr lang="cs-CZ" sz="1400" b="1" u="sng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200" i="1" dirty="0"/>
              <a:t>Účastníci intervence ESF, kteří získali potvrzení o kvalifikaci po ukončení účasti na ESF projektu. Potvrzení o kvalifikaci je udíleno na základě formálního prověření znalostí, které ukázalo, že účastník získal kvalifikaci dle předem nastavených standardů. V rámci výzev může být specifikováno, jaké druhy kvalifikací a potvrzení kvalifikací jsou přípustné pro naplňování indikátoru v dané výzvě. „Po ukončení své účasti“ znamená od započetí své účasti do doby čtyř týdnů po jejím ukončení. </a:t>
            </a:r>
            <a:r>
              <a:rPr lang="cs-CZ" sz="1400" dirty="0"/>
              <a:t>	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/>
              <a:t>Pro výzvu č. </a:t>
            </a:r>
            <a:r>
              <a:rPr lang="cs-CZ" sz="1200" dirty="0" smtClean="0"/>
              <a:t>23 = </a:t>
            </a:r>
            <a:r>
              <a:rPr lang="cs-CZ" sz="1200" b="1" dirty="0" smtClean="0"/>
              <a:t>účastníci akreditovaných kurzů, kteří získali kvalifikaci </a:t>
            </a:r>
            <a:r>
              <a:rPr lang="cs-CZ" sz="1200" dirty="0" smtClean="0"/>
              <a:t>= zkouška, osvědčení apod. Každý účastník se započte </a:t>
            </a:r>
            <a:r>
              <a:rPr lang="cs-CZ" sz="1200" b="1" dirty="0" smtClean="0"/>
              <a:t>pouze jednou</a:t>
            </a:r>
            <a:r>
              <a:rPr lang="cs-CZ" sz="1200" dirty="0" smtClean="0"/>
              <a:t>. Rozdíl oproti OP LZZ, kde v MI 07.46.13 byl každý účastník započten tolikrát, kolikrát úspěšně ukončil kurz. </a:t>
            </a:r>
            <a:endParaRPr lang="cs-CZ" sz="1200" dirty="0"/>
          </a:p>
          <a:p>
            <a:pPr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sz="1400" b="1" u="sng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457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Indikátory </a:t>
            </a:r>
            <a:r>
              <a:rPr lang="cs-CZ" dirty="0" smtClean="0"/>
              <a:t>definice</a:t>
            </a:r>
            <a:br>
              <a:rPr lang="cs-CZ" dirty="0" smtClean="0"/>
            </a:br>
            <a:r>
              <a:rPr lang="cs-CZ" dirty="0" smtClean="0"/>
              <a:t>3/3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400" b="1" u="sng" dirty="0"/>
              <a:t>6 28 00 - Znevýhodnění účastníci, kteří po ukončení své účasti hledají zaměstnání, jsou v procesu vzdělávání /odborné přípravy, rozšiřují si kvalifikaci nebo jsou zaměstnaní, a to i OSVČ </a:t>
            </a:r>
            <a:endParaRPr lang="cs-CZ" sz="1400" b="1" u="sng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/>
              <a:t>Definice je dlouhá </a:t>
            </a:r>
            <a:r>
              <a:rPr lang="cs-CZ" sz="1200" dirty="0" smtClean="0"/>
              <a:t>– viz </a:t>
            </a:r>
            <a:r>
              <a:rPr lang="cs-CZ" sz="1200" dirty="0"/>
              <a:t>Obecná část pravidel pro žadatele a příjemce v rámci OPZ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 smtClean="0"/>
              <a:t>Indikátor typický spíše pro jiné výzvy (v případě uživatelů SSL apod.). Může být ale relevantní i ve výzvě č. 23. Například: na začátku projektu je osoba označena jako znevýhodněná a při ukončení účasti v projektu </a:t>
            </a:r>
            <a:r>
              <a:rPr lang="cs-CZ" sz="1200" dirty="0"/>
              <a:t>získala kvalifikaci = </a:t>
            </a:r>
            <a:r>
              <a:rPr lang="cs-CZ" sz="1200" dirty="0" smtClean="0"/>
              <a:t>např</a:t>
            </a:r>
            <a:r>
              <a:rPr lang="cs-CZ" sz="1200" dirty="0"/>
              <a:t>. sociální pracovnice, která </a:t>
            </a:r>
            <a:r>
              <a:rPr lang="cs-CZ" sz="1200" dirty="0" smtClean="0"/>
              <a:t>se v rámci projektu vzdělávala, získala osvědčení a jedná se o samoživitelku (účastnice </a:t>
            </a:r>
            <a:r>
              <a:rPr lang="cs-CZ" sz="1200" dirty="0"/>
              <a:t>žijící v </a:t>
            </a:r>
            <a:r>
              <a:rPr lang="cs-CZ" sz="1200" dirty="0" smtClean="0"/>
              <a:t>domácnosti, </a:t>
            </a:r>
            <a:r>
              <a:rPr lang="cs-CZ" sz="1200" dirty="0"/>
              <a:t>mezi jejímiž členy je pouze jedna dospělá osoba a jejichž členy jsou i vyživované </a:t>
            </a:r>
            <a:r>
              <a:rPr lang="cs-CZ" sz="1200" dirty="0" smtClean="0"/>
              <a:t>děti).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200" dirty="0" smtClean="0"/>
              <a:t>Za </a:t>
            </a:r>
            <a:r>
              <a:rPr lang="cs-CZ" sz="1200" dirty="0"/>
              <a:t>„</a:t>
            </a:r>
            <a:r>
              <a:rPr lang="cs-CZ" sz="1200" b="1" dirty="0"/>
              <a:t>znevýhodněné osoby</a:t>
            </a:r>
            <a:r>
              <a:rPr lang="cs-CZ" sz="1200" dirty="0"/>
              <a:t>“ jsou v rámci indikátoru 6 28 00 považovány osoby, které jsou při vstupu do projektu zařazené v rámci </a:t>
            </a:r>
            <a:r>
              <a:rPr lang="cs-CZ" sz="1200" dirty="0" smtClean="0"/>
              <a:t>indikátorů:  </a:t>
            </a:r>
          </a:p>
          <a:p>
            <a:pPr marL="619125" indent="-1714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cs-CZ" sz="1200" dirty="0"/>
              <a:t>6 12 00 </a:t>
            </a:r>
            <a:r>
              <a:rPr lang="cs-CZ" sz="1200" dirty="0" smtClean="0"/>
              <a:t>- Účastníci </a:t>
            </a:r>
            <a:r>
              <a:rPr lang="cs-CZ" sz="1200" dirty="0"/>
              <a:t>žijící v domácnostech, jejichž žádný člen není zaměstnán </a:t>
            </a:r>
          </a:p>
          <a:p>
            <a:pPr marL="619125" indent="-1714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cs-CZ" sz="1200" dirty="0"/>
              <a:t>6 14 00 </a:t>
            </a:r>
            <a:r>
              <a:rPr lang="cs-CZ" sz="1200" dirty="0" smtClean="0"/>
              <a:t>- Účastníci </a:t>
            </a:r>
            <a:r>
              <a:rPr lang="cs-CZ" sz="1200" dirty="0"/>
              <a:t>žijící v domácnostech, mezi jejímiž členy je pouze jedna dospělá osoba a jejichž členy jsou i vyživované děti </a:t>
            </a:r>
          </a:p>
          <a:p>
            <a:pPr marL="619125" indent="-1714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cs-CZ" sz="1200" dirty="0"/>
              <a:t>6 15 00 </a:t>
            </a:r>
            <a:r>
              <a:rPr lang="cs-CZ" sz="1200" dirty="0" smtClean="0"/>
              <a:t>- Migranti</a:t>
            </a:r>
            <a:r>
              <a:rPr lang="cs-CZ" sz="1200" dirty="0"/>
              <a:t>, lidé, kteří jsou původem cizinci, menšiny (včetně </a:t>
            </a:r>
            <a:r>
              <a:rPr lang="cs-CZ" sz="1200" dirty="0" err="1"/>
              <a:t>marginalizovaných</a:t>
            </a:r>
            <a:r>
              <a:rPr lang="cs-CZ" sz="1200" dirty="0"/>
              <a:t> společenství, jako jsou Romové</a:t>
            </a:r>
            <a:r>
              <a:rPr lang="cs-CZ" sz="1200" dirty="0" smtClean="0"/>
              <a:t>)</a:t>
            </a:r>
          </a:p>
          <a:p>
            <a:pPr marL="619125" indent="-1714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cs-CZ" sz="1200" dirty="0"/>
              <a:t>6 16 00 </a:t>
            </a:r>
            <a:r>
              <a:rPr lang="cs-CZ" sz="1200" dirty="0" smtClean="0"/>
              <a:t>- Zdravotně </a:t>
            </a:r>
            <a:r>
              <a:rPr lang="cs-CZ" sz="1200" dirty="0"/>
              <a:t>postižení </a:t>
            </a:r>
            <a:r>
              <a:rPr lang="cs-CZ" sz="1200" dirty="0" smtClean="0"/>
              <a:t>účastníci</a:t>
            </a:r>
          </a:p>
          <a:p>
            <a:pPr marL="619125" indent="-1714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cs-CZ" sz="1200" dirty="0" smtClean="0"/>
              <a:t> </a:t>
            </a:r>
            <a:r>
              <a:rPr lang="cs-CZ" sz="1200" dirty="0"/>
              <a:t>6 17 00 </a:t>
            </a:r>
            <a:r>
              <a:rPr lang="cs-CZ" sz="1200" dirty="0" smtClean="0"/>
              <a:t>- Jiné </a:t>
            </a:r>
            <a:r>
              <a:rPr lang="cs-CZ" sz="1200" dirty="0"/>
              <a:t>znevýhodněné osoby </a:t>
            </a:r>
          </a:p>
          <a:p>
            <a:pPr marL="0" indent="0">
              <a:buNone/>
            </a:pPr>
            <a:endParaRPr lang="cs-CZ" sz="1200" dirty="0"/>
          </a:p>
          <a:p>
            <a:pPr marL="0" indent="0">
              <a:buNone/>
            </a:pP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56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Cílové skupiny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5843488"/>
              </p:ext>
            </p:extLst>
          </p:nvPr>
        </p:nvGraphicFramePr>
        <p:xfrm>
          <a:off x="1419860" y="1556792"/>
          <a:ext cx="6304280" cy="4479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0100"/>
                <a:gridCol w="4234180"/>
              </a:tblGrid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069340" algn="ctr"/>
                          <a:tab pos="2139315" algn="r"/>
                        </a:tabLst>
                      </a:pPr>
                      <a:r>
                        <a:rPr lang="cs-CZ" sz="1100" dirty="0">
                          <a:effectLst/>
                        </a:rPr>
                        <a:t>	Kategorie CS	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Definice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06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Poskytovatelé a zadavatelé sociálních služeb, služeb pro rodiny a děti a dalších služeb na podporu sociálního začleňování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Pro účely této výzvy se uvedenou CS rozumí: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poskytovatelé sociálních služeb zapsaní v registru poskytovatelů sociálních služeb dle zákona č. 108/2006 Sb., o sociálních službách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pracovníci krajských a obecních úřadů, kteří působí v oblasti sociálních služeb a sociálního začleňování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další pracovníci poskytovatelů sociálních služeb při dodržení podmínek výzvy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poskytovatelé služeb sociálně-právní ochrany dětí dle zákona č. 359/1999 Sb., o sociálně-právní ochraně dětí 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87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Sociální pracovníci</a:t>
                      </a:r>
                      <a:endParaRPr lang="cs-CZ" sz="11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Pro účely této výzvy se uvedenou CS rozumí: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Pracovníci, na které se vztahuje §109 a 110 zákona č. 108/2006 Sb., o sociálních službách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91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Pracovníci v sociálních službách</a:t>
                      </a:r>
                      <a:endParaRPr lang="cs-CZ" sz="11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Pro účely této výzvy se uvedenou CS rozumí: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Pracovníci v sociálních službách, na které se vztahuje § 116 zákona č. 108/2006 Sb., o sociálních službách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975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Zaměstnanci veřejné správy, kteří se věnují sociální, rodinné nebo zdravotní problematice</a:t>
                      </a:r>
                      <a:endParaRPr lang="cs-CZ" sz="11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Pro účely této výzvy se uvedenou CS rozumí: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Zaměstnanci krajů a obcí (a jimi zřizovaných organizací), Úřadu práce ČR, OSS, kteří se věnují sociální, rodinné problematice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975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Neformální pečovatelé a dobrovolníci působící v oblasti sociálních služeb a sociální integrace</a:t>
                      </a:r>
                      <a:endParaRPr lang="cs-CZ" sz="11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Pro účely této výzvy se uvedenou CS rozumí: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cs-CZ" sz="1100" dirty="0">
                          <a:effectLst/>
                        </a:rPr>
                        <a:t>Osoby vykonávající nezbytnou péči o fyzickou osobu, která se podle zákona č. 108/2006 Sb., o sociálních službách považuje za osobu závislou na pomoci jiné fyzické osoby </a:t>
                      </a:r>
                      <a:endParaRPr lang="cs-CZ" sz="11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3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ÚVOD - OPZ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2000" b="1" dirty="0"/>
              <a:t>Operační program zaměstnanost </a:t>
            </a:r>
            <a:r>
              <a:rPr lang="cs-CZ" sz="2000" dirty="0"/>
              <a:t>(OPZ) na období 2014 – </a:t>
            </a:r>
            <a:r>
              <a:rPr lang="cs-CZ" sz="2000" dirty="0" smtClean="0"/>
              <a:t>2020:  priority </a:t>
            </a:r>
            <a:r>
              <a:rPr lang="cs-CZ" sz="2000" dirty="0"/>
              <a:t>pro podporu zaměstnanosti, sociálního začleňování a efektivní veřejné správy z Evropského sociálního </a:t>
            </a:r>
            <a:r>
              <a:rPr lang="cs-CZ" sz="2000" dirty="0" smtClean="0"/>
              <a:t>fondu.</a:t>
            </a:r>
            <a:endParaRPr lang="cs-CZ" sz="2000" dirty="0"/>
          </a:p>
          <a:p>
            <a:pPr algn="just"/>
            <a:r>
              <a:rPr lang="cs-CZ" sz="2000" dirty="0"/>
              <a:t>OPZ vymezuje čtyři základní věcné prioritní </a:t>
            </a:r>
            <a:r>
              <a:rPr lang="cs-CZ" sz="2000" dirty="0" smtClean="0"/>
              <a:t>osy.</a:t>
            </a:r>
          </a:p>
          <a:p>
            <a:pPr algn="just"/>
            <a:r>
              <a:rPr lang="cs-CZ" sz="2000" dirty="0" smtClean="0"/>
              <a:t>Výzva č. 23 je realizována v </a:t>
            </a:r>
            <a:r>
              <a:rPr lang="cs-CZ" sz="2000" dirty="0"/>
              <a:t>rámci p</a:t>
            </a:r>
            <a:r>
              <a:rPr lang="cs-CZ" sz="2000" dirty="0" smtClean="0"/>
              <a:t>rioritní osy </a:t>
            </a:r>
            <a:r>
              <a:rPr lang="cs-CZ" sz="2000" dirty="0"/>
              <a:t>2 Sociální začleňování a boj s </a:t>
            </a:r>
            <a:r>
              <a:rPr lang="cs-CZ" sz="2000" dirty="0" smtClean="0"/>
              <a:t>chudobou. </a:t>
            </a:r>
            <a:endParaRPr lang="cs-CZ" sz="2000" dirty="0"/>
          </a:p>
          <a:p>
            <a:pPr algn="just">
              <a:lnSpc>
                <a:spcPct val="100000"/>
              </a:lnSpc>
            </a:pPr>
            <a:r>
              <a:rPr lang="cs-CZ" sz="2000" dirty="0"/>
              <a:t>Oddělení 874 vystupuje v roli řídícího orgánu (v OP LZZ zprostředkující subjekt</a:t>
            </a:r>
            <a:r>
              <a:rPr lang="cs-CZ" sz="2000" dirty="0" smtClean="0"/>
              <a:t>). 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054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Územní způsobilost 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1/2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b="1" u="sng" dirty="0" smtClean="0"/>
              <a:t>Programová </a:t>
            </a:r>
            <a:r>
              <a:rPr lang="cs-CZ" sz="1600" b="1" u="sng" dirty="0"/>
              <a:t>oblast a území dopadu</a:t>
            </a:r>
            <a:r>
              <a:rPr lang="cs-CZ" sz="1600" dirty="0"/>
              <a:t>: </a:t>
            </a:r>
            <a:r>
              <a:rPr lang="cs-CZ" sz="1600" b="1" dirty="0"/>
              <a:t>ČR bez hl. m. Prahy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400" b="1" dirty="0"/>
              <a:t>Programová oblast </a:t>
            </a:r>
            <a:r>
              <a:rPr lang="cs-CZ" sz="1400" dirty="0"/>
              <a:t>je území, z jehož alokace je daná výzva/projekt financován/a. </a:t>
            </a:r>
            <a:endParaRPr lang="cs-CZ" sz="1400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/>
              <a:t>Území dopadu </a:t>
            </a:r>
            <a:r>
              <a:rPr lang="cs-CZ" sz="1400" dirty="0"/>
              <a:t>je území, které má z realizace projektu prospěch. Území dopadu může zahrnovat pouze programovou oblast</a:t>
            </a:r>
            <a:r>
              <a:rPr lang="cs-CZ" sz="1400" dirty="0" smtClean="0"/>
              <a:t>.</a:t>
            </a:r>
          </a:p>
          <a:p>
            <a:endParaRPr lang="cs-CZ" sz="1400" b="1" u="sng" dirty="0" smtClean="0"/>
          </a:p>
          <a:p>
            <a:r>
              <a:rPr lang="cs-CZ" sz="1600" b="1" u="sng" dirty="0" smtClean="0"/>
              <a:t>Místo </a:t>
            </a:r>
            <a:r>
              <a:rPr lang="cs-CZ" sz="1600" b="1" u="sng" dirty="0"/>
              <a:t>realizace</a:t>
            </a:r>
            <a:r>
              <a:rPr lang="cs-CZ" sz="1600" dirty="0"/>
              <a:t>: </a:t>
            </a:r>
            <a:r>
              <a:rPr lang="cs-CZ" sz="1600" b="1" dirty="0"/>
              <a:t>celá ČR a EU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400" b="1" dirty="0"/>
              <a:t>Místo realizace </a:t>
            </a:r>
            <a:r>
              <a:rPr lang="cs-CZ" sz="1400" dirty="0"/>
              <a:t>je místo, na kterém jsou realizovány aktivity projektu ve prospěch cílových skupin, příp. v případě projektů, kde nedochází k práci s cílovou skupinou, je tímto místem lokalita, kde vznikají výstupy či výsledky projektu</a:t>
            </a:r>
            <a:r>
              <a:rPr lang="cs-CZ" sz="1400" dirty="0" smtClean="0"/>
              <a:t>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14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cs-CZ" sz="14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Územní způsobilost </a:t>
            </a:r>
            <a:br>
              <a:rPr lang="cs-CZ" dirty="0"/>
            </a:b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0000"/>
              </a:lnSpc>
            </a:pPr>
            <a:r>
              <a:rPr lang="cs-CZ" sz="1800" dirty="0"/>
              <a:t>Pokud je </a:t>
            </a:r>
            <a:r>
              <a:rPr lang="cs-CZ" sz="1800" b="1" dirty="0"/>
              <a:t>projekt realizován v programové oblasti</a:t>
            </a:r>
            <a:r>
              <a:rPr lang="cs-CZ" sz="1800" dirty="0"/>
              <a:t>, pak je </a:t>
            </a:r>
            <a:r>
              <a:rPr lang="cs-CZ" sz="1800" b="1" dirty="0"/>
              <a:t>územím dopadu místo realizace projektu</a:t>
            </a:r>
            <a:r>
              <a:rPr lang="cs-CZ" sz="1800" dirty="0"/>
              <a:t>. V tomto případě </a:t>
            </a:r>
            <a:r>
              <a:rPr lang="cs-CZ" sz="1800" u="sng" dirty="0"/>
              <a:t>není třeba dále posuzovat, jaká je vazba cílové skupiny na programové území.</a:t>
            </a:r>
          </a:p>
          <a:p>
            <a:pPr algn="just">
              <a:lnSpc>
                <a:spcPct val="100000"/>
              </a:lnSpc>
            </a:pPr>
            <a:endParaRPr lang="cs-CZ" sz="1800" dirty="0"/>
          </a:p>
          <a:p>
            <a:pPr lvl="0" algn="just">
              <a:lnSpc>
                <a:spcPct val="100000"/>
              </a:lnSpc>
            </a:pPr>
            <a:r>
              <a:rPr lang="cs-CZ" sz="1800" dirty="0"/>
              <a:t>Pokud je </a:t>
            </a:r>
            <a:r>
              <a:rPr lang="cs-CZ" sz="1800" b="1" dirty="0"/>
              <a:t>projekt</a:t>
            </a:r>
            <a:r>
              <a:rPr lang="cs-CZ" sz="1800" dirty="0"/>
              <a:t> </a:t>
            </a:r>
            <a:r>
              <a:rPr lang="cs-CZ" sz="1800" b="1" dirty="0"/>
              <a:t>realizován</a:t>
            </a:r>
            <a:r>
              <a:rPr lang="cs-CZ" sz="1800" dirty="0"/>
              <a:t> zčásti nebo zcela </a:t>
            </a:r>
            <a:r>
              <a:rPr lang="cs-CZ" sz="1800" b="1" dirty="0"/>
              <a:t>mimo programovou oblast</a:t>
            </a:r>
            <a:r>
              <a:rPr lang="cs-CZ" sz="1800" dirty="0"/>
              <a:t>, pak je územím dopadu území, se kterým je </a:t>
            </a:r>
            <a:r>
              <a:rPr lang="cs-CZ" sz="1800" dirty="0" smtClean="0"/>
              <a:t>propojena </a:t>
            </a:r>
            <a:r>
              <a:rPr lang="cs-CZ" sz="1800" dirty="0"/>
              <a:t>cílová skupina. </a:t>
            </a:r>
            <a:r>
              <a:rPr lang="cs-CZ" sz="1800" dirty="0" smtClean="0"/>
              <a:t>(Ve výzvě č. 23 realizace v Praze.) </a:t>
            </a:r>
            <a:r>
              <a:rPr lang="cs-CZ" sz="1800" u="sng" dirty="0" smtClean="0"/>
              <a:t>Nutné sledovat vazbu cílové skupiny na programovou oblast. 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lang="cs-CZ" sz="1800" u="sng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800" dirty="0" smtClean="0"/>
              <a:t>Obecná část pravidel pro žadatele a příjemce – stanoveno vymezení vazby cílové skupiny na programovou oblast (např. zaměstnanci musí z více než 50 % vykonávat svou činnost v programové oblasti, </a:t>
            </a:r>
            <a:r>
              <a:rPr lang="cs-CZ" sz="1800" dirty="0"/>
              <a:t>z</a:t>
            </a:r>
            <a:r>
              <a:rPr lang="cs-CZ" sz="1800" dirty="0" smtClean="0"/>
              <a:t>aměstnavatelé</a:t>
            </a:r>
            <a:r>
              <a:rPr lang="cs-CZ" sz="1800" dirty="0"/>
              <a:t>, resp. organizace</a:t>
            </a:r>
            <a:r>
              <a:rPr lang="cs-CZ" sz="1800" b="1" dirty="0"/>
              <a:t> </a:t>
            </a:r>
            <a:r>
              <a:rPr lang="cs-CZ" sz="1800" dirty="0"/>
              <a:t>– musí mít sídlo v programové oblasti</a:t>
            </a:r>
            <a:r>
              <a:rPr lang="cs-CZ" sz="1800" dirty="0" smtClean="0"/>
              <a:t>). Dále viz příručka. 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18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 algn="ctr">
              <a:buNone/>
            </a:pPr>
            <a:endParaRPr lang="cs-CZ" sz="4400" b="1" dirty="0" smtClean="0"/>
          </a:p>
          <a:p>
            <a:pPr marL="0" indent="0" algn="ctr">
              <a:buNone/>
            </a:pPr>
            <a:endParaRPr lang="cs-CZ" sz="4400" b="1" dirty="0" smtClean="0"/>
          </a:p>
          <a:p>
            <a:pPr marL="0" indent="0" algn="ctr">
              <a:buNone/>
            </a:pPr>
            <a:r>
              <a:rPr lang="cs-CZ" sz="4400" b="1" dirty="0" smtClean="0"/>
              <a:t>VEŘEJNÁ </a:t>
            </a:r>
            <a:r>
              <a:rPr lang="cs-CZ" sz="4400" b="1" dirty="0"/>
              <a:t>PODPORA </a:t>
            </a:r>
            <a:endParaRPr lang="cs-CZ" sz="44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cs-CZ" sz="3200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073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36003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Veřejná podpora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79511" y="1124744"/>
            <a:ext cx="878656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 smtClean="0"/>
          </a:p>
          <a:p>
            <a:pPr algn="just"/>
            <a:r>
              <a:rPr lang="cs-CZ" b="1" dirty="0" smtClean="0"/>
              <a:t>Zdroj informací o podmínkách veřejné podpory: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dirty="0"/>
              <a:t>o</a:t>
            </a:r>
            <a:r>
              <a:rPr lang="cs-CZ" dirty="0" smtClean="0"/>
              <a:t>becné informace   -  Obecná část pravidel pro žadatele a příjemce, kap. 21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cs-CZ" dirty="0"/>
              <a:t>s</a:t>
            </a:r>
            <a:r>
              <a:rPr lang="cs-CZ" dirty="0" smtClean="0"/>
              <a:t>pecifické informace k výzvě č. 23 - Příloha č. 4 </a:t>
            </a:r>
            <a:r>
              <a:rPr lang="cs-CZ" dirty="0"/>
              <a:t>- Informace o podmínkách veřejné podpory (doplnění bodu 3.8 výzvy</a:t>
            </a:r>
            <a:r>
              <a:rPr lang="cs-CZ" dirty="0" smtClean="0"/>
              <a:t>).</a:t>
            </a:r>
            <a:endParaRPr lang="cs-CZ" dirty="0"/>
          </a:p>
          <a:p>
            <a:pPr algn="just"/>
            <a:endParaRPr lang="cs-CZ" dirty="0" smtClean="0"/>
          </a:p>
          <a:p>
            <a:pPr algn="just"/>
            <a:r>
              <a:rPr lang="cs-CZ" dirty="0" smtClean="0"/>
              <a:t>Sociální služby = služby obecného hospodářského zájmu financovány v režimu SGEI (veřejná podpora slučitelná s trhem).</a:t>
            </a:r>
          </a:p>
          <a:p>
            <a:pPr algn="just"/>
            <a:endParaRPr lang="cs-CZ" dirty="0"/>
          </a:p>
          <a:p>
            <a:pPr marL="0" lvl="1" algn="just"/>
            <a:r>
              <a:rPr lang="cs-CZ" b="1" dirty="0" smtClean="0"/>
              <a:t>Rozhodnutí Komise (2012/21/EU) </a:t>
            </a:r>
            <a:r>
              <a:rPr lang="cs-CZ" dirty="0" smtClean="0"/>
              <a:t>o použití čl. 106/2 SFEU na státní podporu ve formě </a:t>
            </a:r>
            <a:r>
              <a:rPr lang="cs-CZ" b="1" dirty="0" smtClean="0"/>
              <a:t>vyrovnávací platby </a:t>
            </a:r>
            <a:r>
              <a:rPr lang="cs-CZ" dirty="0" smtClean="0"/>
              <a:t>za závazek veřejné služby udělené určitým podnikům </a:t>
            </a:r>
            <a:r>
              <a:rPr lang="cs-CZ" b="1" dirty="0" smtClean="0"/>
              <a:t>pověřeným</a:t>
            </a:r>
            <a:r>
              <a:rPr lang="cs-CZ" dirty="0" smtClean="0"/>
              <a:t> poskytováním SGEI</a:t>
            </a:r>
          </a:p>
          <a:p>
            <a:pPr marL="0" lvl="1" algn="just"/>
            <a:endParaRPr lang="cs-CZ" dirty="0"/>
          </a:p>
          <a:p>
            <a:pPr marL="0" lvl="1" algn="just"/>
            <a:r>
              <a:rPr lang="cs-CZ" b="1" dirty="0" smtClean="0"/>
              <a:t>Pověření pro poskytování SSL vydává: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</a:pPr>
            <a:r>
              <a:rPr lang="cs-CZ" dirty="0" smtClean="0"/>
              <a:t>kraj (ve výjimečných případech obec) – regionální služby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</a:pPr>
            <a:r>
              <a:rPr lang="cs-CZ" dirty="0" smtClean="0"/>
              <a:t>MPSV - nadregionální, celostátní služby.</a:t>
            </a:r>
          </a:p>
          <a:p>
            <a:pPr marL="0" lvl="1" algn="just"/>
            <a:endParaRPr lang="cs-CZ" dirty="0" smtClean="0"/>
          </a:p>
          <a:p>
            <a:pPr algn="just"/>
            <a:r>
              <a:rPr lang="cs-CZ" dirty="0" smtClean="0"/>
              <a:t>V rámci výzvy č. 23 jsou za veřejnou podporu považovány jen některé aktivity.</a:t>
            </a:r>
          </a:p>
        </p:txBody>
      </p:sp>
    </p:spTree>
    <p:extLst>
      <p:ext uri="{BB962C8B-B14F-4D97-AF65-F5344CB8AC3E}">
        <p14:creationId xmlns:p14="http://schemas.microsoft.com/office/powerpoint/2010/main" val="23697999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717432" cy="288032"/>
          </a:xfrm>
        </p:spPr>
        <p:txBody>
          <a:bodyPr>
            <a:noAutofit/>
          </a:bodyPr>
          <a:lstStyle/>
          <a:p>
            <a:pPr algn="ctr"/>
            <a:r>
              <a:rPr lang="cs-CZ" sz="2400" dirty="0"/>
              <a:t>Veřejná </a:t>
            </a:r>
            <a:r>
              <a:rPr lang="cs-CZ" sz="2400" dirty="0" smtClean="0"/>
              <a:t>podpora ve vztahu k aktivitám projektu 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2302892"/>
              </p:ext>
            </p:extLst>
          </p:nvPr>
        </p:nvGraphicFramePr>
        <p:xfrm>
          <a:off x="107504" y="1052736"/>
          <a:ext cx="8676456" cy="5684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026"/>
                <a:gridCol w="3113896"/>
                <a:gridCol w="2937750"/>
                <a:gridCol w="665544"/>
                <a:gridCol w="1157240"/>
              </a:tblGrid>
              <a:tr h="925229"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Bod výzvy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Aktivity v projektu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Nutná podmínka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VP</a:t>
                      </a:r>
                      <a:r>
                        <a:rPr lang="cs-CZ" sz="1200" baseline="0" dirty="0" smtClean="0"/>
                        <a:t> </a:t>
                      </a:r>
                      <a:r>
                        <a:rPr lang="cs-CZ" sz="1200" dirty="0" smtClean="0"/>
                        <a:t>ano/</a:t>
                      </a:r>
                    </a:p>
                    <a:p>
                      <a:r>
                        <a:rPr lang="cs-CZ" sz="1200" dirty="0" smtClean="0"/>
                        <a:t>ne</a:t>
                      </a:r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/>
                        <a:t>Přílohy</a:t>
                      </a:r>
                    </a:p>
                    <a:p>
                      <a:r>
                        <a:rPr lang="cs-CZ" sz="1200" dirty="0" smtClean="0"/>
                        <a:t>Žádosti v souvislosti VP</a:t>
                      </a:r>
                      <a:endParaRPr lang="cs-CZ" sz="1200" dirty="0"/>
                    </a:p>
                  </a:txBody>
                  <a:tcPr/>
                </a:tc>
              </a:tr>
              <a:tr h="1163003"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1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Rozvíjení a zkvalitňování</a:t>
                      </a:r>
                      <a:r>
                        <a:rPr lang="cs-CZ" sz="1400" baseline="0" dirty="0" smtClean="0"/>
                        <a:t> sociálních služeb, sociální práce a sociálně-právní ochrany dětí (včetně vzdělávání pečujících)</a:t>
                      </a:r>
                    </a:p>
                    <a:p>
                      <a:pPr algn="l"/>
                      <a:r>
                        <a:rPr lang="cs-CZ" sz="1400" baseline="0" dirty="0" smtClean="0"/>
                        <a:t>(část 4.1., bod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Vytvoření</a:t>
                      </a:r>
                      <a:r>
                        <a:rPr lang="cs-CZ" sz="1400" baseline="0" dirty="0" smtClean="0"/>
                        <a:t> produktu  - přenositelný a zveřejněný na www.esfcr.cz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ne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žádné</a:t>
                      </a:r>
                      <a:endParaRPr lang="cs-CZ" sz="1400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cs-CZ" sz="1400" b="0" baseline="0" dirty="0" smtClean="0"/>
                        <a:t>v rámci bodu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/>
                        <a:t>Vzdělávání</a:t>
                      </a:r>
                      <a:r>
                        <a:rPr lang="cs-CZ" sz="1400" b="1" baseline="0" dirty="0" smtClean="0"/>
                        <a:t> pracovníků poskytovatelů sociálních služeb včetně odborných stáží</a:t>
                      </a:r>
                    </a:p>
                    <a:p>
                      <a:r>
                        <a:rPr lang="cs-CZ" sz="1400" b="1" baseline="0" dirty="0" smtClean="0"/>
                        <a:t>(projekt na samotné vzdělávání pracovníků poskytovatele - nelze)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1" dirty="0" smtClean="0"/>
                        <a:t>Zařazení</a:t>
                      </a:r>
                      <a:r>
                        <a:rPr lang="cs-CZ" sz="1400" b="1" baseline="0" dirty="0" smtClean="0"/>
                        <a:t> do krajské/obecní/celostátní sítě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1" baseline="0" dirty="0" smtClean="0"/>
                        <a:t>soulad se střednědobým plánem rozvoje SSL kraj (obce nebo Národním plánem rozvoje SSL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1" baseline="0" dirty="0" smtClean="0"/>
                        <a:t>pověření od objednatele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/>
                        <a:t>ano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/>
                        <a:t>Příloha č. 2</a:t>
                      </a:r>
                    </a:p>
                    <a:p>
                      <a:r>
                        <a:rPr lang="cs-CZ" sz="1400" b="1" dirty="0" smtClean="0"/>
                        <a:t>Příloha</a:t>
                      </a:r>
                      <a:r>
                        <a:rPr lang="cs-CZ" sz="1400" b="1" baseline="0" dirty="0" smtClean="0"/>
                        <a:t> č. 3</a:t>
                      </a:r>
                      <a:endParaRPr lang="cs-CZ" sz="1400" b="1" dirty="0"/>
                    </a:p>
                  </a:txBody>
                  <a:tcPr/>
                </a:tc>
              </a:tr>
              <a:tr h="1831771"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2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Rozvíjení a zkvalitnění výkonu činností sociální práce ve veřejné správě </a:t>
                      </a:r>
                    </a:p>
                    <a:p>
                      <a:r>
                        <a:rPr lang="cs-CZ" sz="1400" dirty="0" smtClean="0"/>
                        <a:t>(část 4.1., bod 2)</a:t>
                      </a:r>
                      <a:endParaRPr lang="cs-CZ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s-CZ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Poskytování finančních prostředků orgánům veřejné správy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nenaplňuje kumulativně znaky veřejné podpory, a tudíž nezakládá veřejnou podporu. </a:t>
                      </a:r>
                    </a:p>
                    <a:p>
                      <a:endParaRPr lang="cs-CZ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Aktivity zaměřené na rozvíjení a zkvalitnění výkonu činností sociální práce</a:t>
                      </a:r>
                      <a:r>
                        <a:rPr lang="cs-CZ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 veřejné správě a tedy na pracovníky ve veřejné správě, tj. aktivity uvedené v části 4.1 výzvy pod bodem 2 nejsou v rámci projektu podporovány v režimu veřejné podpory.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528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cs-CZ" sz="1600" b="1" dirty="0" smtClean="0"/>
              <a:t>Příloha č. 2 Vyjádření objednatele </a:t>
            </a:r>
            <a:r>
              <a:rPr lang="cs-CZ" sz="1600" dirty="0" smtClean="0"/>
              <a:t>k projektu o zapojení do sítě sociálních služeb (relevantní pro projekty se vzděláváním pracovníků poskytovatele sociální služby a odbornými stážemi)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12776"/>
            <a:ext cx="8136456" cy="504056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b="1" dirty="0" smtClean="0"/>
              <a:t>Potvrzuje: </a:t>
            </a:r>
            <a:endParaRPr lang="cs-CZ" sz="2000" b="1" dirty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kraj (</a:t>
            </a:r>
            <a:r>
              <a:rPr lang="cs-CZ" sz="2000" dirty="0"/>
              <a:t>výjimečně</a:t>
            </a:r>
            <a:r>
              <a:rPr lang="cs-CZ" sz="2000" dirty="0" smtClean="0"/>
              <a:t> obec) – SSL s regionální a místní působností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MSPV (odbor 22) – SSL s nadregionální a celostátní působností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b="1" dirty="0" smtClean="0"/>
              <a:t>Vyplňuje se: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ke každé službě  v </a:t>
            </a:r>
            <a:r>
              <a:rPr lang="cs-CZ" sz="2000" dirty="0"/>
              <a:t>rámci</a:t>
            </a:r>
            <a:r>
              <a:rPr lang="cs-CZ" sz="2000" dirty="0" smtClean="0"/>
              <a:t>, které budou pracovníci vzděláváni (lze na jednom nebo více formulářích)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od každého kraje, ve kterém je tato </a:t>
            </a:r>
            <a:r>
              <a:rPr lang="cs-CZ" sz="2000"/>
              <a:t>služba </a:t>
            </a:r>
            <a:r>
              <a:rPr lang="cs-CZ" sz="2000" smtClean="0"/>
              <a:t>poskytována</a:t>
            </a:r>
            <a:endParaRPr lang="cs-CZ" sz="2000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SSL s nadregionální a celostátní působností vyplňují pouze část 2 (objednatel je MPSV).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Vyplňuje </a:t>
            </a:r>
            <a:r>
              <a:rPr lang="cs-CZ" sz="2000" dirty="0"/>
              <a:t>se pro žadatele a partnera </a:t>
            </a:r>
            <a:r>
              <a:rPr lang="cs-CZ" sz="2000" dirty="0" smtClean="0"/>
              <a:t>projektu (podmínku registrace a pověření k poskytování SSL musí splnit oba).</a:t>
            </a:r>
            <a:endParaRPr lang="cs-CZ" sz="20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7924413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1600" b="1" dirty="0" smtClean="0"/>
              <a:t>Příloha č. 3 Závazný přehled sociálních služeb zařazených do sítě SSL, v rámci kterých jsou pracovníci v aktivitách projektu vzděláváni formou vzdělávacích programů a odborných stáží</a:t>
            </a:r>
            <a:endParaRPr lang="cs-CZ" sz="1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Slouží pro přehled, v jakých sociálních službách budou pracovníci vzděláváni nebo se účastnit stáží.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Na tyto sociální služby musí být vyplněna příloha č. 2.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Na tyto sociální služby musí být vydáno platné pověření </a:t>
            </a:r>
            <a:r>
              <a:rPr lang="cs-CZ" u="sng" dirty="0" smtClean="0"/>
              <a:t>po dobu trvání </a:t>
            </a:r>
            <a:r>
              <a:rPr lang="cs-CZ" dirty="0" smtClean="0"/>
              <a:t>projektu. Poskytovatel SSL (žadatel/partner) bere tuto podmínku na vědomí podpisem přílohy č. 3.</a:t>
            </a:r>
            <a:endParaRPr lang="cs-CZ" u="sng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u="sng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Vzdělávání a stáž mohou být podpořeny pouze v rozsahu daném v pověření.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855883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VP - upozornění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628800"/>
            <a:ext cx="8064448" cy="44912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Stejná pravidla </a:t>
            </a:r>
            <a:r>
              <a:rPr lang="cs-CZ" dirty="0" smtClean="0"/>
              <a:t>jako pro žadatele platí také pro </a:t>
            </a:r>
            <a:r>
              <a:rPr lang="cs-CZ" dirty="0"/>
              <a:t>partnera </a:t>
            </a:r>
            <a:r>
              <a:rPr lang="cs-CZ" dirty="0" smtClean="0"/>
              <a:t>projektu.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Nutnost platného pověření po celou dobu projektu.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Vzdělávání pracovníků poskytovatelů SSL je možné pouze do výše/rozsahu daném v pověření.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Příjemce má povinnost hlásit veškeré změny, které v průběhu projektu vzniknou v souvislosti se změnou pověření (odejmutí pověření, změna rozsahu, rozdíly oproti Rozhodnutí apod.).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51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Přílohy žádosti o podporu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dirty="0"/>
              <a:t>Příloha č. 1 - </a:t>
            </a:r>
            <a:r>
              <a:rPr lang="cs-CZ" sz="1800" b="1" dirty="0"/>
              <a:t>Prohlášení o partnerství </a:t>
            </a:r>
            <a:endParaRPr lang="cs-CZ" sz="1800" b="1" dirty="0" smtClean="0"/>
          </a:p>
          <a:p>
            <a:pPr lvl="0" algn="just">
              <a:lnSpc>
                <a:spcPct val="100000"/>
              </a:lnSpc>
            </a:pPr>
            <a:r>
              <a:rPr lang="cs-CZ" sz="1800" dirty="0"/>
              <a:t>Příloha č. 2 - </a:t>
            </a:r>
            <a:r>
              <a:rPr lang="cs-CZ" sz="1800" b="1" dirty="0"/>
              <a:t>Vyjádření objednatele </a:t>
            </a:r>
            <a:r>
              <a:rPr lang="cs-CZ" sz="1800" dirty="0"/>
              <a:t>k projektu o zapojení do sítě sociálních služeb (relevantní pro projekty se vzděláváním pracovníků poskytovatele sociální služby a odbornými stážemi</a:t>
            </a:r>
            <a:r>
              <a:rPr lang="cs-CZ" sz="1800" dirty="0" smtClean="0"/>
              <a:t>)</a:t>
            </a:r>
          </a:p>
          <a:p>
            <a:pPr algn="just">
              <a:lnSpc>
                <a:spcPct val="100000"/>
              </a:lnSpc>
            </a:pPr>
            <a:r>
              <a:rPr lang="cs-CZ" sz="1800" dirty="0"/>
              <a:t>Příloha č. 3 – </a:t>
            </a:r>
            <a:r>
              <a:rPr lang="cs-CZ" sz="1800" b="1" dirty="0"/>
              <a:t>Závazný přehled sociálních služeb </a:t>
            </a:r>
            <a:r>
              <a:rPr lang="cs-CZ" sz="1800" dirty="0"/>
              <a:t>zařazených do sítě sociálních služeb, v rámci kterých jsou pracovníci v aktivitách projektu vzděláváni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0"/>
              <a:t>Příloha č. 4  - </a:t>
            </a:r>
            <a:r>
              <a:rPr lang="cs-CZ" sz="1800" b="1" dirty="0"/>
              <a:t>Čestné prohlášení vzdělávací instituce </a:t>
            </a:r>
            <a:r>
              <a:rPr lang="cs-CZ" sz="1800" dirty="0"/>
              <a:t>o tom, že má v posledním daňovém přiznání příp. v příloze účetní závěrky uvedenou činnost v oblasti vzdělávání a vzdělávací činnost je zaměřena na oblast podporovaných aktivit výzvy. </a:t>
            </a:r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364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Přílohy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2000" dirty="0"/>
              <a:t>1. Vzor - </a:t>
            </a:r>
            <a:r>
              <a:rPr lang="cs-CZ" sz="2000" b="1" dirty="0"/>
              <a:t>Prohlášení o </a:t>
            </a:r>
            <a:r>
              <a:rPr lang="cs-CZ" sz="2000" b="1" dirty="0" smtClean="0"/>
              <a:t>partnerství</a:t>
            </a:r>
            <a:endParaRPr lang="cs-CZ" sz="2000" b="1" dirty="0"/>
          </a:p>
          <a:p>
            <a:pPr algn="just">
              <a:lnSpc>
                <a:spcPct val="100000"/>
              </a:lnSpc>
            </a:pPr>
            <a:r>
              <a:rPr lang="cs-CZ" sz="2000" dirty="0"/>
              <a:t>2. Vzor - </a:t>
            </a:r>
            <a:r>
              <a:rPr lang="cs-CZ" sz="2000" b="1" dirty="0"/>
              <a:t>Vyjádření objednatele </a:t>
            </a:r>
            <a:r>
              <a:rPr lang="cs-CZ" sz="2000" dirty="0"/>
              <a:t>k projektu o zapojení služby do sítě sociálních služeb (relevantní pro projekty se vzděláváním pracovníků poskytovatele sociální služby</a:t>
            </a:r>
            <a:r>
              <a:rPr lang="cs-CZ" sz="2000" dirty="0" smtClean="0"/>
              <a:t>)</a:t>
            </a:r>
            <a:endParaRPr lang="cs-CZ" sz="2000" dirty="0"/>
          </a:p>
          <a:p>
            <a:pPr algn="just">
              <a:lnSpc>
                <a:spcPct val="100000"/>
              </a:lnSpc>
            </a:pPr>
            <a:r>
              <a:rPr lang="cs-CZ" sz="2000" dirty="0"/>
              <a:t>3. Vzor - </a:t>
            </a:r>
            <a:r>
              <a:rPr lang="cs-CZ" sz="2000" b="1" dirty="0"/>
              <a:t>Závazný přehled sociálních s</a:t>
            </a:r>
            <a:r>
              <a:rPr lang="cs-CZ" sz="2000" dirty="0"/>
              <a:t>lužeb zařazených do sítě sociálních služeb, v rámci kterých jsou pracovníci v aktivitách projektu vzděláváni formou vzdělávacích programů a odborných </a:t>
            </a:r>
            <a:r>
              <a:rPr lang="cs-CZ" sz="2000" dirty="0" smtClean="0"/>
              <a:t>stáží</a:t>
            </a:r>
            <a:endParaRPr lang="cs-CZ" sz="2000" dirty="0"/>
          </a:p>
          <a:p>
            <a:pPr algn="just">
              <a:lnSpc>
                <a:spcPct val="100000"/>
              </a:lnSpc>
            </a:pPr>
            <a:r>
              <a:rPr lang="cs-CZ" sz="2000" dirty="0"/>
              <a:t>4. Příloha - </a:t>
            </a:r>
            <a:r>
              <a:rPr lang="cs-CZ" sz="2000" b="1" dirty="0"/>
              <a:t>Informace o podmínkách veřejné podpory </a:t>
            </a:r>
            <a:r>
              <a:rPr lang="cs-CZ" sz="2000" dirty="0"/>
              <a:t>(doplnění bodu 3.8 výzvy</a:t>
            </a:r>
            <a:r>
              <a:rPr lang="cs-CZ" dirty="0"/>
              <a:t>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29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INFORMAČNÍ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b="1" dirty="0" smtClean="0"/>
              <a:t>IS </a:t>
            </a:r>
            <a:r>
              <a:rPr lang="cs-CZ" sz="1800" b="1" dirty="0"/>
              <a:t>KP14+ </a:t>
            </a:r>
            <a:r>
              <a:rPr lang="cs-CZ" sz="1800" dirty="0" smtClean="0"/>
              <a:t>(v OP - LZZ Benefit) – předkládání žádosti v elektronické podobě, Zprávy o realizaci, komunikace s ŘO atd.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800" u="sng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cs-CZ" sz="1800" u="sng" dirty="0" smtClean="0"/>
              <a:t>Zdroje informací pro vyplnění žádosti v IS KP14+</a:t>
            </a:r>
          </a:p>
          <a:p>
            <a:pPr>
              <a:lnSpc>
                <a:spcPct val="100000"/>
              </a:lnSpc>
            </a:pPr>
            <a:r>
              <a:rPr lang="cs-CZ" sz="1800" b="1" dirty="0"/>
              <a:t>Pokyny pro vyplnění formuláře žádosti o podporu z </a:t>
            </a:r>
            <a:r>
              <a:rPr lang="cs-CZ" sz="1800" b="1" dirty="0" smtClean="0"/>
              <a:t>OPZ v </a:t>
            </a:r>
            <a:r>
              <a:rPr lang="cs-CZ" sz="1800" b="1" dirty="0"/>
              <a:t>IS KP14+ </a:t>
            </a:r>
            <a:r>
              <a:rPr lang="cs-CZ" sz="1800" dirty="0"/>
              <a:t>- </a:t>
            </a:r>
            <a:r>
              <a:rPr lang="cs-CZ" sz="1050" dirty="0">
                <a:hlinkClick r:id="rId3"/>
              </a:rPr>
              <a:t>http://www.esfcr.cz/pokyny-k-vyplneni-zadosti-v-is-kp14?highlightWords=POKYNY+K+VYPLN%C4%9AN%C3%8D+%</a:t>
            </a:r>
            <a:r>
              <a:rPr lang="cs-CZ" sz="1050" dirty="0" smtClean="0">
                <a:hlinkClick r:id="rId3"/>
              </a:rPr>
              <a:t>C5%BD%C3%81DOSTI+O+PODPORU+V+IS+KP14%2B</a:t>
            </a:r>
            <a:endParaRPr lang="cs-CZ" sz="1050" dirty="0" smtClean="0"/>
          </a:p>
          <a:p>
            <a:pPr algn="just">
              <a:lnSpc>
                <a:spcPct val="100000"/>
              </a:lnSpc>
            </a:pPr>
            <a:r>
              <a:rPr lang="cs-CZ" sz="1800" b="1" dirty="0"/>
              <a:t>Instruktážní videa MMR </a:t>
            </a:r>
            <a:r>
              <a:rPr lang="cs-CZ" sz="1800" dirty="0" smtClean="0"/>
              <a:t>- </a:t>
            </a:r>
            <a:r>
              <a:rPr lang="cs-CZ" sz="1050" dirty="0" smtClean="0">
                <a:hlinkClick r:id="rId4"/>
              </a:rPr>
              <a:t>http</a:t>
            </a:r>
            <a:r>
              <a:rPr lang="cs-CZ" sz="1050" dirty="0">
                <a:hlinkClick r:id="rId4"/>
              </a:rPr>
              <a:t>://</a:t>
            </a:r>
            <a:r>
              <a:rPr lang="cs-CZ" sz="1050" dirty="0" smtClean="0">
                <a:hlinkClick r:id="rId4"/>
              </a:rPr>
              <a:t>www.strukturalni-fondy.cz/cs/Jak-na-projekt/Elektronicka-zadost/Edukacni-videa</a:t>
            </a:r>
            <a:endParaRPr lang="cs-CZ" sz="1050" dirty="0" smtClean="0"/>
          </a:p>
          <a:p>
            <a:pPr algn="just">
              <a:lnSpc>
                <a:spcPct val="100000"/>
              </a:lnSpc>
            </a:pPr>
            <a:r>
              <a:rPr lang="cs-CZ" sz="1800" b="1" dirty="0" smtClean="0"/>
              <a:t>Prezentace k IS KP14</a:t>
            </a:r>
            <a:r>
              <a:rPr lang="cs-CZ" sz="1800" b="1" dirty="0"/>
              <a:t>+ </a:t>
            </a:r>
            <a:endParaRPr lang="cs-CZ" sz="1800" b="1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cs-CZ" sz="1800" b="1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800" dirty="0"/>
              <a:t>ke </a:t>
            </a:r>
            <a:r>
              <a:rPr lang="cs-CZ" sz="1800" dirty="0" smtClean="0"/>
              <a:t>stažení v </a:t>
            </a:r>
            <a:r>
              <a:rPr lang="cs-CZ" sz="1800" dirty="0"/>
              <a:t>rámci podkladů k semináři pro žadatele výzvy č. 23 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424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4400" dirty="0" smtClean="0"/>
          </a:p>
          <a:p>
            <a:pPr marL="0" indent="0">
              <a:buNone/>
            </a:pPr>
            <a:endParaRPr lang="cs-CZ" sz="4400" dirty="0"/>
          </a:p>
          <a:p>
            <a:pPr marL="0" indent="0">
              <a:buNone/>
            </a:pPr>
            <a:endParaRPr lang="cs-CZ" sz="4400" dirty="0" smtClean="0"/>
          </a:p>
          <a:p>
            <a:pPr marL="0" indent="0" algn="ctr">
              <a:buNone/>
            </a:pPr>
            <a:r>
              <a:rPr lang="cs-CZ" sz="4400" b="1" dirty="0" smtClean="0"/>
              <a:t>FINANČNÍ  ČÁST </a:t>
            </a:r>
            <a:endParaRPr lang="cs-CZ" sz="44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310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Způsobilost výdajů</a:t>
            </a:r>
            <a:br>
              <a:rPr lang="cs-CZ" dirty="0" smtClean="0"/>
            </a:br>
            <a:r>
              <a:rPr lang="cs-CZ" dirty="0" smtClean="0"/>
              <a:t>1/2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000" dirty="0"/>
              <a:t>Výdaj je způsobilý za podmínek</a:t>
            </a:r>
            <a:r>
              <a:rPr lang="cs-CZ" sz="2000" dirty="0" smtClean="0"/>
              <a:t>:</a:t>
            </a:r>
            <a:endParaRPr lang="cs-CZ" sz="2000" dirty="0"/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v souladu s právními předpisy (legislativa EU a ČR)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v souladu s pravidly programu OPZ a s podmínkami v právním aktu</a:t>
            </a:r>
          </a:p>
          <a:p>
            <a:pPr marL="432000" lvl="1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přiměřený (zásada hospodárnosti, účelnosti a efektivnosti) - přehled obvyklých cen a obvyklé výše mezd/platů je zveřejněný na portálu </a:t>
            </a:r>
            <a:r>
              <a:rPr lang="cs-CZ" dirty="0">
                <a:hlinkClick r:id="rId3"/>
              </a:rPr>
              <a:t>www.esfcr.cz</a:t>
            </a:r>
            <a:r>
              <a:rPr lang="cs-CZ" dirty="0"/>
              <a:t>, lze využít i informační systém o průměrném výdělku (ISPV) na stránkách </a:t>
            </a:r>
            <a:r>
              <a:rPr lang="cs-CZ" dirty="0">
                <a:hlinkClick r:id="rId4"/>
              </a:rPr>
              <a:t>www.mpsv.cz/ISPV.php</a:t>
            </a:r>
            <a:r>
              <a:rPr lang="cs-CZ" dirty="0"/>
              <a:t>  </a:t>
            </a:r>
          </a:p>
          <a:p>
            <a:pPr marL="432000" lvl="3" indent="-432000" algn="just">
              <a:lnSpc>
                <a:spcPts val="21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(na rozdíl od předchozího období nejsou v OPZ v rámci výzvy stanovené závazné limity pro ceny zařízení a vybavení a pro výši mezd a platů pracovníků, v OPZ je potřeba dodržovat ceny obvyklé)</a:t>
            </a:r>
          </a:p>
          <a:p>
            <a:pPr marL="234000" lvl="1" indent="0">
              <a:buNone/>
            </a:pPr>
            <a:endParaRPr lang="cs-CZ" dirty="0" smtClean="0"/>
          </a:p>
          <a:p>
            <a:pPr marL="691200" lvl="1" indent="-457200">
              <a:buFont typeface="+mj-lt"/>
              <a:buAutoNum type="arabicPeriod"/>
            </a:pP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60282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Způsobilost výdajů</a:t>
            </a:r>
            <a:br>
              <a:rPr lang="cs-CZ" dirty="0" smtClean="0"/>
            </a:b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vznikl v době realizace projektu  a musí být příjemcem (partnerem) skutečně zaplacený 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splňuje podmínky územní způsobilosti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/>
              <a:t>je řádně identifikovatelný, prokazatelný a doložitelný</a:t>
            </a:r>
          </a:p>
          <a:p>
            <a:pPr marL="432000" lvl="1" indent="-432000" algn="just"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dirty="0"/>
          </a:p>
          <a:p>
            <a:pPr marL="0" lvl="1" indent="0" algn="just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dirty="0"/>
              <a:t>Podrobné informace k způsobilosti výdajů jsou uvedené v příručce „Specifická část pravidel pro žadatele a příjemce v rámci OPZ pro projekty se skutečně vzniklými výdaji a případně také s nepřímými náklady“.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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01855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Rozpočet projektu – struktura</a:t>
            </a:r>
            <a:br>
              <a:rPr lang="cs-CZ" dirty="0" smtClean="0"/>
            </a:b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556792"/>
            <a:ext cx="8064448" cy="4680520"/>
          </a:xfrm>
        </p:spPr>
        <p:txBody>
          <a:bodyPr/>
          <a:lstStyle/>
          <a:p>
            <a:r>
              <a:rPr lang="cs-CZ" sz="1900" dirty="0" smtClean="0"/>
              <a:t>celkové </a:t>
            </a:r>
            <a:r>
              <a:rPr lang="cs-CZ" sz="1900" dirty="0"/>
              <a:t>způsobilé náklady projektu = přímé náklady + nepřímé náklady</a:t>
            </a:r>
          </a:p>
          <a:p>
            <a:r>
              <a:rPr lang="cs-CZ" sz="1900" dirty="0" smtClean="0"/>
              <a:t>přímé </a:t>
            </a:r>
            <a:r>
              <a:rPr lang="cs-CZ" sz="1900" dirty="0"/>
              <a:t>náklady – vykazují se v rámci jednotlivých položek (podpoložek) příslušných kapitol rozpočtu. Ve výzvě 23 jsou to zejména tyto kategorie výdajů: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/>
              <a:t>1. Osobní náklady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/>
              <a:t>2. Cestovné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/>
              <a:t>3. Zařízení a vybavení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/>
              <a:t>4. Nákup služeb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900" dirty="0"/>
              <a:t>6. Přímá podpora </a:t>
            </a:r>
          </a:p>
          <a:p>
            <a:pPr marL="414000" lvl="1" indent="0">
              <a:buNone/>
            </a:pPr>
            <a:r>
              <a:rPr lang="cs-CZ" sz="1900" dirty="0" smtClean="0"/>
              <a:t>Křížové </a:t>
            </a:r>
            <a:r>
              <a:rPr lang="cs-CZ" sz="1900" dirty="0"/>
              <a:t>financování není pro výzvu č. 23 relevantní (nábytek, který byl v OP LZZ v křížovém financování, patří nyní do kapitoly zařízení a vybavení.</a:t>
            </a:r>
          </a:p>
          <a:p>
            <a:pPr marL="414000" lvl="1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248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Přímé náklady – Osobní náklady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mzdy a platy pracovníků (členů RT), kteří přímo pracují s cílovou skupinou, nebo zajišťují výstup, který je určený k přímému využití cílovou skupinou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mzdy pracovníků musí respektovat obvyklé mzdy a platy v místě, čase a oboru – informace na stránkách </a:t>
            </a:r>
            <a:r>
              <a:rPr lang="cs-CZ" dirty="0">
                <a:hlinkClick r:id="rId3"/>
              </a:rPr>
              <a:t>www.mpsv.cz/ISPV.php</a:t>
            </a:r>
            <a:r>
              <a:rPr lang="cs-CZ" dirty="0"/>
              <a:t> nebo na </a:t>
            </a:r>
            <a:r>
              <a:rPr lang="cs-CZ" dirty="0">
                <a:hlinkClick r:id="rId4"/>
              </a:rPr>
              <a:t>www.esfcr.cz</a:t>
            </a:r>
            <a:endParaRPr lang="cs-CZ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mzdy pracovníků v kapitole osobní náklady představují </a:t>
            </a:r>
            <a:r>
              <a:rPr lang="cs-CZ" dirty="0" err="1"/>
              <a:t>superhrubou</a:t>
            </a:r>
            <a:r>
              <a:rPr lang="cs-CZ" dirty="0"/>
              <a:t> mzdu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/>
              <a:t>úvazek pracovníka v OPZ může být maximálně 1,0 celkem, tj. součet všech úvazků pracovníka u zaměstnavatele a partnera včetně příp. DPP a DPČ nesmí překročit jeden pracovní úvazek a to po celou dobu zapojení do projektu (změna oproti OP LZZ, kde byl povolený úvazek max. 1,0 u zaměstnavatele)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dirty="0"/>
          </a:p>
          <a:p>
            <a:pPr lvl="1">
              <a:buFont typeface="Wingdings" panose="05000000000000000000" pitchFamily="2" charset="2"/>
              <a:buChar char="Ø"/>
            </a:pPr>
            <a:endParaRPr lang="cs-CZ" sz="24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88186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Přímé náklady - Cestovné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cs-CZ" dirty="0" smtClean="0"/>
              <a:t>výdaje členů RT na zahraniční pracovní cesty  - dle vyhlášky MF o základních sazbách stravného v cizí měně platné pro daný rok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 smtClean="0"/>
              <a:t> cestovní náhrady pro zahraniční pracovníky (experty) v projektu - náhrady pro cizince v ČR tzv. „per </a:t>
            </a:r>
            <a:r>
              <a:rPr lang="cs-CZ" dirty="0" err="1" smtClean="0"/>
              <a:t>diems</a:t>
            </a:r>
            <a:r>
              <a:rPr lang="cs-CZ" dirty="0" smtClean="0"/>
              <a:t>“ se stanovují podle sazeb EU uveřejněných na stránce </a:t>
            </a: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ec.europa.eu/europeaid/perdiem_en</a:t>
            </a:r>
            <a:endParaRPr lang="cs-CZ" dirty="0"/>
          </a:p>
          <a:p>
            <a:pPr marL="414000" lvl="1" indent="0">
              <a:buNone/>
            </a:pPr>
            <a:r>
              <a:rPr lang="cs-CZ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2400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12407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Přímé náklady - Zařízení a vybavení</a:t>
            </a:r>
            <a:br>
              <a:rPr lang="cs-CZ" dirty="0" smtClean="0"/>
            </a:br>
            <a:r>
              <a:rPr lang="cs-CZ" dirty="0" smtClean="0"/>
              <a:t>1/2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4608512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investiční výdaje - odpisovaný hmotný majetek (pořizovací hodnota vyšší než 40 tis. Kč) a nehmotný majetek (pořizovací cena vyšší než 60 tis. Kč)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neinvestiční výdaje – neodpisovaný hmotný pořizovací hodnota nižší než 40 tis. Kč) a nehmotný majetek (pořizovací cena nižší než 60 tis. Kč)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zařízení a vybavení pro členy RT, kteří přímo pracují s cílovou skupinou nebo zajišťují výstup, který je určený k přímému využití cílovou skupinou, (náklady na zařízení a vybavení pro pracovníky, jejíchž mzdy jsou hrazené z nepřímých nákladů, patří do nepřímých nákladů)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cs-CZ" altLang="cs-CZ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cs-CZ" altLang="cs-CZ" sz="2000" dirty="0"/>
          </a:p>
          <a:p>
            <a:pPr>
              <a:lnSpc>
                <a:spcPct val="80000"/>
              </a:lnSpc>
              <a:defRPr/>
            </a:pPr>
            <a:endParaRPr lang="cs-CZ" altLang="cs-CZ" dirty="0"/>
          </a:p>
          <a:p>
            <a:pPr>
              <a:lnSpc>
                <a:spcPct val="80000"/>
              </a:lnSpc>
              <a:defRPr/>
            </a:pPr>
            <a:endParaRPr lang="cs-CZ" alt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33774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Přímé náklady - Zařízení a vybavení</a:t>
            </a:r>
            <a:br>
              <a:rPr lang="cs-CZ" dirty="0"/>
            </a:b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772816"/>
            <a:ext cx="8064000" cy="4320000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pro pracovníky RT lze pořídit pouze takový počet kusů zařízení a vybavení, který odpovídá výši úvazků členů RT (úvazky členů RT lze sčítat),  např. na 1,0 úvazek = max.1 ks zařízení a vybavení, pokud je úvazek členů RT nižší, lze nárokovat pouze poměrnou část, např. 0,3 úvazek = max. 0,3 ks zařízení a vybavení  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  <a:defRPr/>
            </a:pPr>
            <a:r>
              <a:rPr lang="cs-CZ" altLang="cs-CZ" dirty="0"/>
              <a:t>nábytek (rozdíl oproti  OP LZZ , kde byl nábytek zařazený v kapitole křížové financování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075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Přímé náklady - Nákup služeb</a:t>
            </a:r>
            <a:br>
              <a:rPr lang="cs-CZ" dirty="0" smtClean="0"/>
            </a:br>
            <a:r>
              <a:rPr lang="cs-CZ" dirty="0" smtClean="0"/>
              <a:t>1/2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484784"/>
            <a:ext cx="8064000" cy="4320000"/>
          </a:xfrm>
        </p:spPr>
        <p:txBody>
          <a:bodyPr/>
          <a:lstStyle/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altLang="cs-CZ" dirty="0" smtClean="0"/>
              <a:t>předmětem nákupu služeb jsou např. zpracování analýz, lektorské služby, školení a kurzy, vytvoření publikací, školících materiálů, pronájem prostor pro cílovou </a:t>
            </a:r>
            <a:r>
              <a:rPr lang="cs-CZ" altLang="cs-CZ" dirty="0"/>
              <a:t>skupinu, nákup evaluačních </a:t>
            </a:r>
            <a:r>
              <a:rPr lang="cs-CZ" altLang="cs-CZ" dirty="0" smtClean="0"/>
              <a:t>činností apod.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dirty="0" smtClean="0"/>
              <a:t>způsobilými </a:t>
            </a:r>
            <a:r>
              <a:rPr lang="cs-CZ" dirty="0"/>
              <a:t>výdaji nejsou výdaje na nákup lektorských </a:t>
            </a:r>
            <a:r>
              <a:rPr lang="cs-CZ" dirty="0" smtClean="0"/>
              <a:t>služeb/školení/kurzů, na </a:t>
            </a:r>
            <a:r>
              <a:rPr lang="cs-CZ" dirty="0"/>
              <a:t>které má příjemce či partner platnou akreditaci. U těchto kurzů se má za to, že zapojení externího dodavatele nenaplňuje podmínku </a:t>
            </a:r>
            <a:r>
              <a:rPr lang="cs-CZ" dirty="0" smtClean="0"/>
              <a:t>hospodárnosti </a:t>
            </a:r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altLang="cs-CZ" dirty="0" smtClean="0"/>
              <a:t>při výběru dodavatele je nutné postupovat v souladu s příručkou „</a:t>
            </a:r>
            <a:r>
              <a:rPr lang="cs-CZ" dirty="0" smtClean="0"/>
              <a:t>Pravidla </a:t>
            </a:r>
            <a:r>
              <a:rPr lang="cs-CZ" dirty="0"/>
              <a:t>pro zadávání zakázek - Obecná část pravidel pro žadatele a příjemce v rámci </a:t>
            </a:r>
            <a:r>
              <a:rPr lang="cs-CZ" dirty="0" smtClean="0"/>
              <a:t>OPZ“ </a:t>
            </a:r>
            <a:endParaRPr lang="cs-CZ" dirty="0"/>
          </a:p>
          <a:p>
            <a:pPr marL="432000" lvl="1" indent="-43200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endParaRPr lang="cs-CZ" altLang="cs-CZ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19278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Přímé náklady - Nákup služeb</a:t>
            </a:r>
            <a:br>
              <a:rPr lang="cs-CZ" dirty="0"/>
            </a:b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podíl kapitoly nákup služeb na přímých způsobilých nákladech v OPZ může přesáhnout 60% (rozdíl oproti OP LZZ, kde byl podíl nákupu služeb závazný)</a:t>
            </a:r>
          </a:p>
          <a:p>
            <a:r>
              <a:rPr lang="cs-CZ" sz="2000" dirty="0" smtClean="0"/>
              <a:t>pokud podíl </a:t>
            </a:r>
            <a:r>
              <a:rPr lang="cs-CZ" sz="2000" dirty="0"/>
              <a:t>kapitoly nákup služeb na přímých způsobilých nákladech </a:t>
            </a:r>
            <a:r>
              <a:rPr lang="cs-CZ" sz="2000" dirty="0" smtClean="0"/>
              <a:t>překročí 60%, bude kráceno procento nepřímých nákladů v projektu </a:t>
            </a:r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3967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4800" b="1" dirty="0" smtClean="0"/>
              <a:t>VÝZVA Č. 23</a:t>
            </a:r>
            <a:endParaRPr lang="cs-CZ" sz="48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3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Přímé náklady - Přímá podpora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80"/>
              </a:lnSpc>
            </a:pPr>
            <a:r>
              <a:rPr lang="cs-CZ" sz="1900" dirty="0"/>
              <a:t>c</a:t>
            </a:r>
            <a:r>
              <a:rPr lang="cs-CZ" sz="1900" dirty="0" smtClean="0"/>
              <a:t>estovné a ubytování cílové </a:t>
            </a:r>
            <a:r>
              <a:rPr lang="cs-CZ" sz="1900" dirty="0"/>
              <a:t>skupiny </a:t>
            </a:r>
            <a:r>
              <a:rPr lang="cs-CZ" sz="1900" dirty="0" smtClean="0"/>
              <a:t>– jedná se zejména </a:t>
            </a:r>
            <a:r>
              <a:rPr lang="cs-CZ" sz="1900" dirty="0"/>
              <a:t>o výdaje na:</a:t>
            </a:r>
          </a:p>
          <a:p>
            <a:pPr marL="432000" lvl="1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1900" dirty="0" smtClean="0"/>
              <a:t>jízdní výdaje a ubytování pro </a:t>
            </a:r>
            <a:r>
              <a:rPr lang="cs-CZ" sz="1900" dirty="0"/>
              <a:t>cílovou skupinu - zaměstnance příjemce (nebo partnera</a:t>
            </a:r>
            <a:r>
              <a:rPr lang="cs-CZ" sz="1900" dirty="0" smtClean="0"/>
              <a:t>) </a:t>
            </a:r>
            <a:r>
              <a:rPr lang="cs-CZ" sz="1900" dirty="0"/>
              <a:t>v souvislosti s pracovní mi cestami </a:t>
            </a:r>
            <a:endParaRPr lang="cs-CZ" sz="1900" dirty="0" smtClean="0"/>
          </a:p>
          <a:p>
            <a:pPr marL="432000" lvl="1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1900" dirty="0" smtClean="0"/>
              <a:t>jízdní </a:t>
            </a:r>
            <a:r>
              <a:rPr lang="cs-CZ" sz="1900" dirty="0" smtClean="0"/>
              <a:t>výdaje a </a:t>
            </a:r>
            <a:r>
              <a:rPr lang="cs-CZ" sz="1900" dirty="0"/>
              <a:t>ubytování pro cílovou skupinu </a:t>
            </a:r>
            <a:r>
              <a:rPr lang="cs-CZ" sz="1900" dirty="0" smtClean="0"/>
              <a:t>– </a:t>
            </a:r>
            <a:r>
              <a:rPr lang="cs-CZ" sz="1900" dirty="0"/>
              <a:t>účastníky, kteří nejsou zaměstnanci příjemce (nebo partnera</a:t>
            </a:r>
            <a:r>
              <a:rPr lang="cs-CZ" sz="1900" dirty="0" smtClean="0"/>
              <a:t>) </a:t>
            </a:r>
          </a:p>
          <a:p>
            <a:pPr marL="432000" lvl="1" indent="-432000" algn="just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1900" smtClean="0"/>
              <a:t>ubytování lze </a:t>
            </a:r>
            <a:r>
              <a:rPr lang="cs-CZ" sz="1900" dirty="0"/>
              <a:t>hradit v cenách místně obvyklých (maximálně do výši </a:t>
            </a:r>
            <a:r>
              <a:rPr lang="cs-CZ" sz="1900"/>
              <a:t>limitu </a:t>
            </a:r>
            <a:r>
              <a:rPr lang="cs-CZ" sz="1900" smtClean="0"/>
              <a:t>ubytování </a:t>
            </a:r>
            <a:r>
              <a:rPr lang="cs-CZ" sz="1900" dirty="0"/>
              <a:t>z přímé podpory</a:t>
            </a:r>
            <a:r>
              <a:rPr lang="cs-CZ" sz="1900" dirty="0" smtClean="0"/>
              <a:t>)</a:t>
            </a:r>
          </a:p>
          <a:p>
            <a:pPr marL="432000" lvl="1" indent="-432000">
              <a:lnSpc>
                <a:spcPts val="228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"/>
            </a:pPr>
            <a:r>
              <a:rPr lang="cs-CZ" sz="1900" dirty="0"/>
              <a:t>příspěvek na péči o dítě a další závislé osoby pro úhradu nutných nákladů spojených s péči oděti, nebo o jiné závislé osoby např. po dobu účasti na školení apod.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435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Nepřímé náklady  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189326"/>
              </p:ext>
            </p:extLst>
          </p:nvPr>
        </p:nvGraphicFramePr>
        <p:xfrm>
          <a:off x="971600" y="1484784"/>
          <a:ext cx="7704856" cy="1512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0164"/>
                <a:gridCol w="5064692"/>
              </a:tblGrid>
              <a:tr h="75608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Objem přímých nákladů</a:t>
                      </a:r>
                      <a:endParaRPr lang="cs-CZ" sz="1800" b="1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% nepřímých nákladů</a:t>
                      </a:r>
                      <a:endParaRPr lang="cs-CZ" sz="1800" b="1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5608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>
                          <a:effectLst/>
                        </a:rPr>
                        <a:t>Do 10 mil. Kč včetně</a:t>
                      </a:r>
                      <a:endParaRPr lang="cs-CZ" sz="180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25 %</a:t>
                      </a:r>
                      <a:endParaRPr lang="cs-CZ" sz="1800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51</a:t>
            </a:fld>
            <a:endParaRPr lang="cs-CZ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132425"/>
              </p:ext>
            </p:extLst>
          </p:nvPr>
        </p:nvGraphicFramePr>
        <p:xfrm>
          <a:off x="683568" y="3428999"/>
          <a:ext cx="8064896" cy="25603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86391"/>
                <a:gridCol w="4378505"/>
              </a:tblGrid>
              <a:tr h="829117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Podíl nákupu služeb na celkových přímých způsobilých nákladech projektu</a:t>
                      </a:r>
                      <a:endParaRPr lang="cs-CZ" sz="1800" b="1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>
                          <a:effectLst/>
                        </a:rPr>
                        <a:t>Snížení podílu nepřímých nákladů oproti výše uvedené tabulce</a:t>
                      </a:r>
                      <a:endParaRPr lang="cs-CZ" sz="1800" b="1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4559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Do 60 % včetně</a:t>
                      </a:r>
                      <a:endParaRPr lang="cs-CZ" sz="1800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Platí základní podíly nepřímých nákladů </a:t>
                      </a:r>
                      <a:r>
                        <a:rPr lang="cs-CZ" sz="1800" dirty="0" smtClean="0">
                          <a:effectLst/>
                        </a:rPr>
                        <a:t>tj. 25 %</a:t>
                      </a:r>
                      <a:endParaRPr lang="cs-CZ" sz="1800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3393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Více než 60 % a méně než 90 %</a:t>
                      </a:r>
                      <a:endParaRPr lang="cs-CZ" sz="1800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Snížení na 3/5 (60 %) základního podílu, tj. 15 %</a:t>
                      </a:r>
                      <a:endParaRPr lang="cs-CZ" sz="1800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665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>
                          <a:effectLst/>
                        </a:rPr>
                        <a:t>90 % a výše</a:t>
                      </a:r>
                      <a:endParaRPr lang="cs-CZ" sz="180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800" dirty="0">
                          <a:effectLst/>
                        </a:rPr>
                        <a:t>Snížení na 1/5 (20 %) základního podílu, tj. 5 % </a:t>
                      </a:r>
                      <a:endParaRPr lang="cs-CZ" sz="1800" dirty="0">
                        <a:solidFill>
                          <a:srgbClr val="080808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1217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Nepřímé náklady – Vymezení v OPZ</a:t>
            </a:r>
            <a:br>
              <a:rPr lang="cs-CZ" dirty="0" smtClean="0"/>
            </a:br>
            <a:r>
              <a:rPr lang="cs-CZ" dirty="0" smtClean="0"/>
              <a:t>1/3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 smtClean="0"/>
              <a:t>Mezi nepřímé náklady patří zejména:</a:t>
            </a:r>
          </a:p>
          <a:p>
            <a:pPr algn="just"/>
            <a:r>
              <a:rPr lang="cs-CZ" sz="2000" dirty="0" smtClean="0"/>
              <a:t>osobní </a:t>
            </a:r>
            <a:r>
              <a:rPr lang="cs-CZ" sz="2000" dirty="0"/>
              <a:t>náklady na </a:t>
            </a:r>
            <a:r>
              <a:rPr lang="cs-CZ" sz="2000" dirty="0" smtClean="0"/>
              <a:t>pracovníky, </a:t>
            </a:r>
            <a:r>
              <a:rPr lang="cs-CZ" sz="2000" dirty="0"/>
              <a:t>kteří </a:t>
            </a:r>
            <a:r>
              <a:rPr lang="cs-CZ" sz="2000" dirty="0" smtClean="0"/>
              <a:t>přímo nepracují s </a:t>
            </a:r>
            <a:r>
              <a:rPr lang="cs-CZ" sz="2000" dirty="0"/>
              <a:t>cílovou </a:t>
            </a:r>
            <a:r>
              <a:rPr lang="cs-CZ" sz="2000" dirty="0" smtClean="0"/>
              <a:t>skupinou ani nezajišťují výstup, který je určený k přímému využití cílovou skupinou</a:t>
            </a:r>
          </a:p>
          <a:p>
            <a:pPr marL="486000" lvl="2" indent="0" algn="just">
              <a:buNone/>
            </a:pPr>
            <a:r>
              <a:rPr lang="cs-CZ" dirty="0" smtClean="0"/>
              <a:t>výjimku </a:t>
            </a:r>
            <a:r>
              <a:rPr lang="cs-CZ" dirty="0"/>
              <a:t>představují </a:t>
            </a:r>
            <a:r>
              <a:rPr lang="cs-CZ" b="1" dirty="0"/>
              <a:t>evaluační činnosti, </a:t>
            </a:r>
            <a:r>
              <a:rPr lang="cs-CZ" dirty="0"/>
              <a:t>které patří do </a:t>
            </a:r>
            <a:r>
              <a:rPr lang="cs-CZ" b="1" dirty="0"/>
              <a:t>přímých nákladů</a:t>
            </a:r>
            <a:r>
              <a:rPr lang="cs-CZ" dirty="0"/>
              <a:t>, ačkoli se v tomto případě nejedná přímé využití výstupů cílovou </a:t>
            </a:r>
            <a:r>
              <a:rPr lang="cs-CZ" dirty="0" smtClean="0"/>
              <a:t>skupinou</a:t>
            </a:r>
          </a:p>
          <a:p>
            <a:pPr algn="just"/>
            <a:r>
              <a:rPr lang="cs-CZ" sz="2000" dirty="0" smtClean="0"/>
              <a:t>náklady na zařízení a vybavení pracovníků, </a:t>
            </a:r>
            <a:r>
              <a:rPr lang="cs-CZ" sz="2000" dirty="0"/>
              <a:t>kteří přímo nepracují s cílovou skupinou ani nezajišťují výstup, který je určený k přímému využití cílovou </a:t>
            </a:r>
            <a:r>
              <a:rPr lang="cs-CZ" sz="2000" dirty="0" smtClean="0"/>
              <a:t>skupinou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86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Nepřímé náklady – Vymezení v OPZ</a:t>
            </a:r>
            <a:br>
              <a:rPr lang="cs-CZ" dirty="0"/>
            </a:br>
            <a:r>
              <a:rPr lang="cs-CZ" dirty="0" smtClean="0"/>
              <a:t>2/3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náklady na jakékoli stravování (občerstvení, ale i stravné) cílové skupiny i realizačního týmu (kromě per </a:t>
            </a:r>
            <a:r>
              <a:rPr lang="cs-CZ" sz="2000" dirty="0" err="1"/>
              <a:t>diems</a:t>
            </a:r>
            <a:r>
              <a:rPr lang="cs-CZ" sz="2000" dirty="0"/>
              <a:t> a cestovních náhrad při zahraničních pracovních cestách) - rozdíl oproti OP LZZ, kde stravné bylo v přímých </a:t>
            </a:r>
            <a:r>
              <a:rPr lang="cs-CZ" sz="2000" dirty="0" smtClean="0"/>
              <a:t>nákladech</a:t>
            </a:r>
          </a:p>
          <a:p>
            <a:r>
              <a:rPr lang="cs-CZ" sz="2000" dirty="0" smtClean="0"/>
              <a:t>administrativa</a:t>
            </a:r>
            <a:r>
              <a:rPr lang="cs-CZ" sz="2000" dirty="0"/>
              <a:t>, řízení projektu (včetně finančního), účetnictví, personalistika, komunikační a informační opatření, organizační zabezpečení a podpůrné procesy pro provoz projektu </a:t>
            </a:r>
          </a:p>
          <a:p>
            <a:r>
              <a:rPr lang="cs-CZ" sz="2000" dirty="0"/>
              <a:t>cestovní náhrady spojené s pracovními cestami realizačního týmu v rámci ČR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03849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Nepřímé náklady – Vymezení v OPZ</a:t>
            </a:r>
            <a:br>
              <a:rPr lang="cs-CZ" dirty="0"/>
            </a:br>
            <a:r>
              <a:rPr lang="cs-CZ" dirty="0" smtClean="0"/>
              <a:t>3/3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spotřební materiál, zařízení a vybavení (např. papír</a:t>
            </a:r>
            <a:r>
              <a:rPr lang="cs-CZ" sz="2000" dirty="0" smtClean="0"/>
              <a:t>, kancelářský materiál, nosiče dat apod.)</a:t>
            </a:r>
          </a:p>
          <a:p>
            <a:r>
              <a:rPr lang="cs-CZ" sz="2000" dirty="0" smtClean="0"/>
              <a:t>prostory </a:t>
            </a:r>
            <a:r>
              <a:rPr lang="cs-CZ" sz="2000" dirty="0"/>
              <a:t>pro realizaci projektu (např. nájemné za prostory k administraci projektu, vodné, stočné, </a:t>
            </a:r>
            <a:r>
              <a:rPr lang="cs-CZ" sz="2000" dirty="0" smtClean="0"/>
              <a:t>energie apod.) </a:t>
            </a:r>
            <a:endParaRPr lang="cs-CZ" sz="2000" dirty="0"/>
          </a:p>
          <a:p>
            <a:r>
              <a:rPr lang="cs-CZ" sz="2000" dirty="0"/>
              <a:t>ostatní provozní výdaje (např. internet, poštovné, </a:t>
            </a:r>
            <a:r>
              <a:rPr lang="cs-CZ" sz="2000" dirty="0" smtClean="0"/>
              <a:t>telefon apod.)</a:t>
            </a:r>
          </a:p>
          <a:p>
            <a:pPr marL="252000" lvl="2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dirty="0" smtClean="0"/>
              <a:t>Podrobnější informace </a:t>
            </a:r>
            <a:r>
              <a:rPr lang="cs-CZ" dirty="0"/>
              <a:t>k </a:t>
            </a:r>
            <a:r>
              <a:rPr lang="cs-CZ" dirty="0" smtClean="0"/>
              <a:t>přímým a nepřímým výdajům jsou </a:t>
            </a:r>
            <a:r>
              <a:rPr lang="cs-CZ" dirty="0"/>
              <a:t>uvedené v příručce „Specifická část pravidel pro žadatele a příjemce v rámci OPZ pro projekty se skutečně vzniklými výdaji a případně také s nepřímými náklady“.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38358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Veřejné zakázky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4779232"/>
          </a:xfrm>
        </p:spPr>
        <p:txBody>
          <a:bodyPr/>
          <a:lstStyle/>
          <a:p>
            <a:pPr lvl="0" algn="just">
              <a:lnSpc>
                <a:spcPct val="100000"/>
              </a:lnSpc>
            </a:pPr>
            <a:endParaRPr lang="cs-CZ" sz="1500" dirty="0" smtClean="0"/>
          </a:p>
          <a:p>
            <a:pPr lvl="0" algn="just">
              <a:lnSpc>
                <a:spcPct val="100000"/>
              </a:lnSpc>
            </a:pPr>
            <a:r>
              <a:rPr lang="cs-CZ" sz="1500" dirty="0" smtClean="0"/>
              <a:t>Pravidla </a:t>
            </a:r>
            <a:r>
              <a:rPr lang="cs-CZ" sz="1500" dirty="0"/>
              <a:t>pro zadávání zakázek - Obecná část pravidel pro žadatele a příjemce v rámci OPZ </a:t>
            </a:r>
          </a:p>
          <a:p>
            <a:pPr algn="just">
              <a:lnSpc>
                <a:spcPct val="100000"/>
              </a:lnSpc>
            </a:pPr>
            <a:r>
              <a:rPr lang="cs-CZ" sz="1500" b="1" dirty="0"/>
              <a:t>Povinnost součinnosti příjemce ve věci prověřování zadávání </a:t>
            </a:r>
            <a:r>
              <a:rPr lang="cs-CZ" sz="1500" b="1" dirty="0" smtClean="0"/>
              <a:t>zakázek </a:t>
            </a:r>
            <a:r>
              <a:rPr lang="cs-CZ" sz="1500" dirty="0" smtClean="0"/>
              <a:t>– pozor: počítat s </a:t>
            </a:r>
            <a:r>
              <a:rPr lang="cs-CZ" sz="1500" dirty="0"/>
              <a:t>časem n</a:t>
            </a:r>
            <a:r>
              <a:rPr lang="pl-PL" sz="1500" dirty="0"/>
              <a:t>ezbytným na kontroly prováděné </a:t>
            </a:r>
            <a:r>
              <a:rPr lang="pl-PL" sz="1500" dirty="0" smtClean="0"/>
              <a:t>ŘO</a:t>
            </a:r>
            <a:r>
              <a:rPr lang="cs-CZ" sz="1500" dirty="0" smtClean="0"/>
              <a:t>: </a:t>
            </a:r>
            <a:endParaRPr lang="cs-CZ" sz="15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500" dirty="0"/>
              <a:t>Příjemce zasílá dokumentaci k zadávacímu řízení </a:t>
            </a:r>
            <a:r>
              <a:rPr lang="cs-CZ" sz="1500" dirty="0" smtClean="0"/>
              <a:t>v </a:t>
            </a:r>
            <a:r>
              <a:rPr lang="cs-CZ" sz="1500" dirty="0"/>
              <a:t>těchto okamžicích: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500" dirty="0"/>
              <a:t>a) </a:t>
            </a:r>
            <a:r>
              <a:rPr lang="cs-CZ" sz="1500" b="1" dirty="0"/>
              <a:t>před vyhlášením zadávacího řízení </a:t>
            </a:r>
            <a:r>
              <a:rPr lang="cs-CZ" sz="1500" dirty="0"/>
              <a:t>(tj. kontrole podléhá výzva k podání </a:t>
            </a:r>
            <a:r>
              <a:rPr lang="cs-CZ" sz="1500" dirty="0" smtClean="0"/>
              <a:t>nabídek); </a:t>
            </a:r>
            <a:endParaRPr lang="cs-CZ" sz="15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500" dirty="0"/>
              <a:t>b) </a:t>
            </a:r>
            <a:r>
              <a:rPr lang="cs-CZ" sz="1500" b="1" dirty="0"/>
              <a:t>před podpisem smlouvy s vybraným dodavatelem </a:t>
            </a:r>
            <a:r>
              <a:rPr lang="cs-CZ" sz="1500" dirty="0"/>
              <a:t>poté, co zadavatel provedl posouzení a hodnocení nabídek (tj. kontrole podléhá: zveřejnění výzvy k podání </a:t>
            </a:r>
            <a:r>
              <a:rPr lang="cs-CZ" sz="1500" dirty="0" smtClean="0"/>
              <a:t>nabídek, </a:t>
            </a:r>
            <a:r>
              <a:rPr lang="cs-CZ" sz="1500" dirty="0"/>
              <a:t>případné poskytování dodatečných informací, provedení posouzení a hodnocení nabídek a připravená smlouva s dodavatelem);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500" dirty="0"/>
              <a:t>c) </a:t>
            </a:r>
            <a:r>
              <a:rPr lang="cs-CZ" sz="1500" b="1" dirty="0"/>
              <a:t>před podpisem dodatku ke smlouvě s dodavatelem </a:t>
            </a:r>
            <a:r>
              <a:rPr lang="cs-CZ" sz="1500" dirty="0"/>
              <a:t>(tj. kontrole podléhá připravený dodatek ke smlouvě s dodavatelem).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612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dirty="0" smtClean="0"/>
              <a:t>Způsob podání žádosti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endParaRPr lang="cs-CZ" sz="2000" dirty="0" smtClean="0"/>
          </a:p>
          <a:p>
            <a:pPr algn="just">
              <a:lnSpc>
                <a:spcPct val="100000"/>
              </a:lnSpc>
            </a:pPr>
            <a:r>
              <a:rPr lang="cs-CZ" sz="2000" dirty="0" smtClean="0"/>
              <a:t>Žádost </a:t>
            </a:r>
            <a:r>
              <a:rPr lang="cs-CZ" sz="2000" dirty="0"/>
              <a:t>o podporu z OPZ se zpracovává v elektronickém formuláři v IS KP14</a:t>
            </a:r>
            <a:r>
              <a:rPr lang="cs-CZ" sz="2000" dirty="0" smtClean="0"/>
              <a:t>+. </a:t>
            </a:r>
            <a:endParaRPr lang="cs-CZ" sz="2000" dirty="0"/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0" smtClean="0"/>
          </a:p>
          <a:p>
            <a:pPr algn="just">
              <a:lnSpc>
                <a:spcPct val="100000"/>
              </a:lnSpc>
            </a:pPr>
            <a:r>
              <a:rPr lang="cs-CZ" sz="2000" dirty="0" smtClean="0"/>
              <a:t>Elektronický podpis statutárního zástupce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0" smtClean="0"/>
          </a:p>
          <a:p>
            <a:pPr algn="just">
              <a:lnSpc>
                <a:spcPct val="100000"/>
              </a:lnSpc>
            </a:pPr>
            <a:r>
              <a:rPr lang="cs-CZ" sz="2000" dirty="0" smtClean="0"/>
              <a:t>Žádost se předkládá pouze v elektronické podobě. 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72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konzultace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352480" cy="432000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endParaRPr lang="cs-CZ" sz="2000" dirty="0" smtClean="0"/>
          </a:p>
          <a:p>
            <a:pPr algn="just">
              <a:lnSpc>
                <a:spcPct val="100000"/>
              </a:lnSpc>
            </a:pPr>
            <a:r>
              <a:rPr lang="cs-CZ" sz="2000" dirty="0" smtClean="0"/>
              <a:t>Elektronický komunikační nástroj </a:t>
            </a:r>
            <a:r>
              <a:rPr lang="cs-CZ" sz="2000" dirty="0"/>
              <a:t>„ESF </a:t>
            </a:r>
            <a:r>
              <a:rPr lang="cs-CZ" sz="2000" dirty="0" smtClean="0"/>
              <a:t>Fórum“ – </a:t>
            </a:r>
            <a:r>
              <a:rPr lang="cs-CZ" sz="2000" dirty="0"/>
              <a:t>Klub pro výzvu č. 23 – </a:t>
            </a:r>
            <a:r>
              <a:rPr lang="cs-CZ" sz="2000" u="sng" dirty="0" smtClean="0">
                <a:hlinkClick r:id="rId3"/>
              </a:rPr>
              <a:t>https</a:t>
            </a:r>
            <a:r>
              <a:rPr lang="cs-CZ" sz="2000" u="sng" dirty="0">
                <a:hlinkClick r:id="rId3"/>
              </a:rPr>
              <a:t>://forum.esfcr.cz/node/105/klub-pro-vyzvu-c-23</a:t>
            </a:r>
            <a:r>
              <a:rPr lang="cs-CZ" sz="2000" u="sng" dirty="0" smtClean="0">
                <a:hlinkClick r:id="rId3"/>
              </a:rPr>
              <a:t>/</a:t>
            </a:r>
            <a:endParaRPr lang="cs-CZ" sz="2000" u="sng" dirty="0" smtClean="0"/>
          </a:p>
          <a:p>
            <a:pPr marL="0" indent="0" algn="just">
              <a:lnSpc>
                <a:spcPct val="100000"/>
              </a:lnSpc>
              <a:buNone/>
            </a:pPr>
            <a:endParaRPr lang="cs-CZ" sz="2000" dirty="0"/>
          </a:p>
          <a:p>
            <a:pPr algn="just">
              <a:lnSpc>
                <a:spcPct val="100000"/>
              </a:lnSpc>
            </a:pPr>
            <a:r>
              <a:rPr lang="cs-CZ" sz="2000" dirty="0" smtClean="0"/>
              <a:t>Nebudou </a:t>
            </a:r>
            <a:r>
              <a:rPr lang="cs-CZ" sz="2000" dirty="0"/>
              <a:t>poskytovány osobní konzultace a nebudou konzultovány celé projekty; pouze konkrétní dotazy k </a:t>
            </a:r>
            <a:r>
              <a:rPr lang="cs-CZ" sz="2000" dirty="0" smtClean="0"/>
              <a:t>projektům</a:t>
            </a:r>
            <a:r>
              <a:rPr lang="cs-CZ" sz="2000" dirty="0"/>
              <a:t> </a:t>
            </a:r>
            <a:r>
              <a:rPr lang="cs-CZ" sz="2000" dirty="0" smtClean="0"/>
              <a:t>(telefonicky,            e-mailem a přes ESF fórum). 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02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Hodnocení a výběr projektů</a:t>
            </a:r>
            <a:br>
              <a:rPr lang="cs-CZ" dirty="0" smtClean="0"/>
            </a:br>
            <a:r>
              <a:rPr lang="cs-CZ" dirty="0" smtClean="0"/>
              <a:t>1/2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1400" b="1" u="sng" dirty="0" smtClean="0"/>
              <a:t>Formální hodnocení a hodnocení přijatelnosti</a:t>
            </a:r>
          </a:p>
          <a:p>
            <a:pPr algn="just">
              <a:lnSpc>
                <a:spcPct val="100000"/>
              </a:lnSpc>
            </a:pPr>
            <a:r>
              <a:rPr lang="cs-CZ" sz="1400" dirty="0"/>
              <a:t>N</a:t>
            </a:r>
            <a:r>
              <a:rPr lang="cs-CZ" sz="1400" dirty="0" smtClean="0"/>
              <a:t>áprava </a:t>
            </a:r>
            <a:r>
              <a:rPr lang="cs-CZ" sz="1400" dirty="0"/>
              <a:t>nedostatků identifikovaných ve formálním hodnocení je možná pouze </a:t>
            </a:r>
            <a:r>
              <a:rPr lang="cs-CZ" sz="1400" dirty="0" smtClean="0"/>
              <a:t>jednou. </a:t>
            </a:r>
            <a:endParaRPr lang="cs-CZ" sz="1400" b="1" dirty="0" smtClean="0"/>
          </a:p>
          <a:p>
            <a:pPr algn="just">
              <a:lnSpc>
                <a:spcPct val="100000"/>
              </a:lnSpc>
            </a:pPr>
            <a:r>
              <a:rPr lang="cs-CZ" sz="1400" dirty="0"/>
              <a:t>N</a:t>
            </a:r>
            <a:r>
              <a:rPr lang="cs-CZ" sz="1400" dirty="0" smtClean="0"/>
              <a:t>áprava </a:t>
            </a:r>
            <a:r>
              <a:rPr lang="cs-CZ" sz="1400" dirty="0"/>
              <a:t>nedostatků identifikovaných v hodnocení přijatelnosti není </a:t>
            </a:r>
            <a:r>
              <a:rPr lang="cs-CZ" sz="1400" dirty="0" smtClean="0"/>
              <a:t>možná.</a:t>
            </a:r>
          </a:p>
          <a:p>
            <a:pPr algn="just">
              <a:lnSpc>
                <a:spcPct val="100000"/>
              </a:lnSpc>
            </a:pPr>
            <a:r>
              <a:rPr lang="cs-CZ" sz="1400" dirty="0" smtClean="0"/>
              <a:t>Kritéria FH a HP viz </a:t>
            </a:r>
            <a:r>
              <a:rPr lang="cs-CZ" sz="1400" dirty="0"/>
              <a:t>Specifická část pravidel pro žadatele a příjemce v rámci </a:t>
            </a:r>
            <a:r>
              <a:rPr lang="cs-CZ" sz="1400" dirty="0" smtClean="0"/>
              <a:t>OPZ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400" b="1" u="sng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cs-CZ" sz="1400" b="1" u="sng" dirty="0" smtClean="0"/>
              <a:t>Věcné </a:t>
            </a:r>
            <a:r>
              <a:rPr lang="cs-CZ" sz="1400" b="1" u="sng" dirty="0"/>
              <a:t>hodnocení </a:t>
            </a:r>
          </a:p>
          <a:p>
            <a:pPr algn="just">
              <a:lnSpc>
                <a:spcPct val="100000"/>
              </a:lnSpc>
            </a:pPr>
            <a:r>
              <a:rPr lang="cs-CZ" sz="1400" dirty="0"/>
              <a:t>Individuální hodnotitelé</a:t>
            </a:r>
          </a:p>
          <a:p>
            <a:pPr algn="just">
              <a:lnSpc>
                <a:spcPct val="100000"/>
              </a:lnSpc>
            </a:pPr>
            <a:r>
              <a:rPr lang="cs-CZ" sz="1400" dirty="0"/>
              <a:t>Příručka pro hodnotitele - </a:t>
            </a:r>
            <a:r>
              <a:rPr lang="cs-CZ" sz="1400" dirty="0">
                <a:hlinkClick r:id="rId3"/>
              </a:rPr>
              <a:t>http://</a:t>
            </a:r>
            <a:r>
              <a:rPr lang="cs-CZ" sz="1400" dirty="0" smtClean="0">
                <a:hlinkClick r:id="rId3"/>
              </a:rPr>
              <a:t>www.esfcr.cz/prirucka-pro-hodnotitele</a:t>
            </a:r>
            <a:r>
              <a:rPr lang="cs-CZ" sz="1400" dirty="0" smtClean="0"/>
              <a:t> </a:t>
            </a:r>
            <a:r>
              <a:rPr lang="cs-CZ" sz="1400" dirty="0"/>
              <a:t>- kritéria hodnocení </a:t>
            </a:r>
          </a:p>
          <a:p>
            <a:pPr algn="just">
              <a:lnSpc>
                <a:spcPct val="100000"/>
              </a:lnSpc>
            </a:pPr>
            <a:r>
              <a:rPr lang="cs-CZ" sz="1400" dirty="0"/>
              <a:t>Pozor - zdůvodněná potřebnost</a:t>
            </a:r>
            <a:r>
              <a:rPr lang="cs-CZ" sz="1400" dirty="0" smtClean="0"/>
              <a:t>, účelnost, stanovení cíle na základě reálného problému a jeho ověření!</a:t>
            </a:r>
            <a:endParaRPr lang="cs-CZ" sz="1400" dirty="0"/>
          </a:p>
          <a:p>
            <a:pPr algn="just">
              <a:lnSpc>
                <a:spcPct val="100000"/>
              </a:lnSpc>
            </a:pPr>
            <a:r>
              <a:rPr lang="cs-CZ" sz="1400" dirty="0"/>
              <a:t>Pokud se první dvě zpracovaná věcná hodnocení žádosti o podporu  významně liší - arbitrážní hodnocení vypracováno způsobem, kdy arbitr vychází z těchto dvou už zpracovaných věcných hodnocení.</a:t>
            </a:r>
          </a:p>
          <a:p>
            <a:pPr algn="just">
              <a:lnSpc>
                <a:spcPct val="100000"/>
              </a:lnSpc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71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Hodnocení a výběr projektů</a:t>
            </a:r>
            <a:br>
              <a:rPr lang="cs-CZ" dirty="0"/>
            </a:br>
            <a:r>
              <a:rPr lang="cs-CZ" dirty="0" smtClean="0"/>
              <a:t>2/2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00000"/>
            <a:ext cx="8352928" cy="4320000"/>
          </a:xfrm>
        </p:spPr>
        <p:txBody>
          <a:bodyPr/>
          <a:lstStyle/>
          <a:p>
            <a:r>
              <a:rPr lang="cs-CZ" sz="2000" b="1" dirty="0"/>
              <a:t>Výběrová </a:t>
            </a:r>
            <a:r>
              <a:rPr lang="cs-CZ" sz="2000" b="1" dirty="0" smtClean="0"/>
              <a:t>komise</a:t>
            </a:r>
            <a:endParaRPr lang="cs-CZ" sz="2000" b="1" dirty="0"/>
          </a:p>
          <a:p>
            <a:pPr lvl="0"/>
            <a:r>
              <a:rPr lang="cs-CZ" sz="2000" b="1" dirty="0"/>
              <a:t>Příprava a vydání právního aktu o poskytnutí </a:t>
            </a:r>
            <a:r>
              <a:rPr lang="cs-CZ" sz="2000" b="1" dirty="0" smtClean="0"/>
              <a:t>podpory</a:t>
            </a:r>
          </a:p>
          <a:p>
            <a:pPr lvl="0"/>
            <a:endParaRPr lang="cs-CZ" sz="2000" i="1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000" i="1" dirty="0" smtClean="0"/>
              <a:t>Lhůta </a:t>
            </a:r>
            <a:r>
              <a:rPr lang="cs-CZ" sz="2000" i="1" dirty="0"/>
              <a:t>pro celý proces hodnocení a výběr projektu je </a:t>
            </a:r>
            <a:r>
              <a:rPr lang="cs-CZ" sz="2000" b="1" i="1" dirty="0"/>
              <a:t>7 měsíců </a:t>
            </a:r>
            <a:r>
              <a:rPr lang="cs-CZ" sz="2000" i="1" dirty="0"/>
              <a:t>od data ukončení příjmu žádostí (včetně vydání Rozhodnutí) = </a:t>
            </a:r>
            <a:r>
              <a:rPr lang="cs-CZ" sz="2000" i="1" dirty="0" smtClean="0"/>
              <a:t>červen </a:t>
            </a:r>
            <a:r>
              <a:rPr lang="cs-CZ" sz="2000" i="1" dirty="0"/>
              <a:t>2016. Nejdříve možný termín pro zahájení realizace je červenec 2016. Doporučujeme zahájení později (září 2016 a později).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34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Identifikace výzvy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098553"/>
              </p:ext>
            </p:extLst>
          </p:nvPr>
        </p:nvGraphicFramePr>
        <p:xfrm>
          <a:off x="1187624" y="1700808"/>
          <a:ext cx="6912768" cy="4527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7015"/>
                <a:gridCol w="4165753"/>
              </a:tblGrid>
              <a:tr h="679797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Investiční priorita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2.2 Zlepšování přístupu k dostupným, udržitelným a vysoce kvalitním službám, včetně zdravotnictví a sociálních služeb obecného zájmu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32371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Specifický cíl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SC 1 Zvýšit kvalitu a udržitelnost systému sociálních služeb, služeb pro rodiny a děti a dalších navazujících služeb podporujících sociální začleňování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Číslo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03_15_023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Název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Podpora procesů ve službách a podpora rozvoje sociální práce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Druh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Kolová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2333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Určení z hlediska konkurence mezi projekty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Otevřená 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2048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Určení, zda se jedná o synergickou nebo komplementární výzvu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Není relevantní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Model hodnocení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Jednokolový 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7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KAPACITA ŽADATELE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4725344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2000" dirty="0" smtClean="0"/>
              <a:t>Žadatel uvede v žádosti o podporu údaje </a:t>
            </a:r>
            <a:r>
              <a:rPr lang="cs-CZ" sz="2000" dirty="0"/>
              <a:t>o </a:t>
            </a:r>
            <a:r>
              <a:rPr lang="cs-CZ" sz="2000" b="1" dirty="0"/>
              <a:t>počtu zaměstnanců a roční </a:t>
            </a:r>
            <a:r>
              <a:rPr lang="cs-CZ" sz="2000" b="1" dirty="0" smtClean="0"/>
              <a:t>obrat</a:t>
            </a:r>
            <a:r>
              <a:rPr lang="cs-CZ" sz="2000" dirty="0"/>
              <a:t>. Dále </a:t>
            </a:r>
            <a:r>
              <a:rPr lang="cs-CZ" sz="2000" dirty="0" smtClean="0"/>
              <a:t>je nutné popsat </a:t>
            </a:r>
            <a:r>
              <a:rPr lang="cs-CZ" sz="2000" b="1" dirty="0" smtClean="0"/>
              <a:t>odbornou kapacitu</a:t>
            </a:r>
            <a:r>
              <a:rPr lang="cs-CZ" sz="2000" dirty="0" smtClean="0"/>
              <a:t> žadatele (případně realizačního týmu).</a:t>
            </a:r>
          </a:p>
          <a:p>
            <a:pPr algn="just">
              <a:lnSpc>
                <a:spcPct val="100000"/>
              </a:lnSpc>
            </a:pPr>
            <a:r>
              <a:rPr lang="cs-CZ" sz="2000" dirty="0" smtClean="0"/>
              <a:t>Uvádí </a:t>
            </a:r>
            <a:r>
              <a:rPr lang="cs-CZ" sz="2000" dirty="0"/>
              <a:t>se údaje za </a:t>
            </a:r>
            <a:r>
              <a:rPr lang="cs-CZ" sz="2000" b="1" dirty="0"/>
              <a:t>poslední uzavřené účetní období</a:t>
            </a:r>
            <a:r>
              <a:rPr lang="cs-CZ" sz="2000" dirty="0" smtClean="0"/>
              <a:t>.</a:t>
            </a:r>
            <a:endParaRPr lang="cs-CZ" sz="2000" b="1" dirty="0" smtClean="0"/>
          </a:p>
          <a:p>
            <a:pPr algn="just">
              <a:lnSpc>
                <a:spcPct val="100000"/>
              </a:lnSpc>
            </a:pPr>
            <a:r>
              <a:rPr lang="cs-CZ" sz="2000" dirty="0"/>
              <a:t>H</a:t>
            </a:r>
            <a:r>
              <a:rPr lang="cs-CZ" sz="2000" dirty="0" smtClean="0"/>
              <a:t>odnotitelé </a:t>
            </a:r>
            <a:r>
              <a:rPr lang="cs-CZ" sz="2000" dirty="0"/>
              <a:t>v rámci věcného hodnocení posoudí </a:t>
            </a:r>
            <a:r>
              <a:rPr lang="cs-CZ" sz="2000" dirty="0" smtClean="0"/>
              <a:t>administrativní</a:t>
            </a:r>
            <a:r>
              <a:rPr lang="cs-CZ" sz="2000" dirty="0"/>
              <a:t>, finanční a provozní </a:t>
            </a:r>
            <a:r>
              <a:rPr lang="cs-CZ" sz="2000" dirty="0" smtClean="0"/>
              <a:t>kapacitu vzhledem ke schopnosti realizovat projekt </a:t>
            </a:r>
            <a:r>
              <a:rPr lang="cs-CZ" sz="2000" dirty="0"/>
              <a:t>(nebodované </a:t>
            </a:r>
            <a:r>
              <a:rPr lang="cs-CZ" sz="2000" dirty="0" smtClean="0"/>
              <a:t>kritérium). </a:t>
            </a:r>
          </a:p>
          <a:p>
            <a:pPr algn="just">
              <a:lnSpc>
                <a:spcPct val="100000"/>
              </a:lnSpc>
            </a:pPr>
            <a:r>
              <a:rPr lang="cs-CZ" sz="2000" b="1" dirty="0" smtClean="0"/>
              <a:t>U </a:t>
            </a:r>
            <a:r>
              <a:rPr lang="cs-CZ" sz="2000" b="1" dirty="0"/>
              <a:t>projektů s celkovými způsobilými výdaji nepřevyšujícími </a:t>
            </a:r>
            <a:r>
              <a:rPr lang="cs-CZ" sz="2000" b="1" dirty="0" smtClean="0"/>
              <a:t>      2 </a:t>
            </a:r>
            <a:r>
              <a:rPr lang="cs-CZ" sz="2000" b="1" dirty="0"/>
              <a:t>miliony korun je kapacita žadatele vždy dostatečná. 	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35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Kde hledat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1400" dirty="0" smtClean="0"/>
          </a:p>
          <a:p>
            <a:pPr algn="just"/>
            <a:r>
              <a:rPr lang="cs-CZ" sz="1600" dirty="0" smtClean="0"/>
              <a:t>Webový </a:t>
            </a:r>
            <a:r>
              <a:rPr lang="cs-CZ" sz="1600" dirty="0"/>
              <a:t>portál ESF v ČR </a:t>
            </a:r>
            <a:r>
              <a:rPr lang="cs-CZ" sz="1600" dirty="0">
                <a:hlinkClick r:id="rId3"/>
              </a:rPr>
              <a:t>www.esfcr.cz</a:t>
            </a:r>
            <a:r>
              <a:rPr lang="cs-CZ" sz="1600" dirty="0"/>
              <a:t> </a:t>
            </a:r>
          </a:p>
          <a:p>
            <a:pPr algn="just"/>
            <a:r>
              <a:rPr lang="cs-CZ" sz="1600" dirty="0" smtClean="0"/>
              <a:t>Odkazy na příručky a další dokumenty ve výzvě</a:t>
            </a:r>
          </a:p>
          <a:p>
            <a:r>
              <a:rPr lang="cs-CZ" sz="1600" dirty="0"/>
              <a:t>ESF </a:t>
            </a:r>
            <a:r>
              <a:rPr lang="cs-CZ" sz="1600" dirty="0" smtClean="0"/>
              <a:t>Fórum – klub výzvy č. 23: </a:t>
            </a:r>
            <a:r>
              <a:rPr lang="cs-CZ" sz="1600" u="sng" dirty="0" smtClean="0">
                <a:hlinkClick r:id="rId4"/>
              </a:rPr>
              <a:t>https</a:t>
            </a:r>
            <a:r>
              <a:rPr lang="cs-CZ" sz="1600" u="sng" dirty="0">
                <a:hlinkClick r:id="rId4"/>
              </a:rPr>
              <a:t>://forum.esfcr.cz/node/105/klub-pro-vyzvu-c-23/</a:t>
            </a:r>
            <a:endParaRPr lang="cs-CZ" sz="1600" u="sng" dirty="0"/>
          </a:p>
          <a:p>
            <a:pPr algn="just">
              <a:lnSpc>
                <a:spcPct val="100000"/>
              </a:lnSpc>
            </a:pPr>
            <a:r>
              <a:rPr lang="cs-CZ" sz="1600" dirty="0" smtClean="0"/>
              <a:t>Obecná </a:t>
            </a:r>
            <a:r>
              <a:rPr lang="cs-CZ" sz="1600" dirty="0"/>
              <a:t>část pravidel pro žadatele a příjemce v rámci Operačního programu Zaměstnanost </a:t>
            </a:r>
          </a:p>
          <a:p>
            <a:pPr algn="just">
              <a:lnSpc>
                <a:spcPct val="100000"/>
              </a:lnSpc>
            </a:pPr>
            <a:r>
              <a:rPr lang="cs-CZ" sz="1600" dirty="0"/>
              <a:t>Specifické části pravidel pro žadatele a příjemce v rámci OPZ pro projekty se skutečně vzniklými výdaji a případně také s nepřímými náklady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378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KONTAKTY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1600" dirty="0"/>
              <a:t>Mgr. Monika Ljubková, </a:t>
            </a:r>
            <a:r>
              <a:rPr lang="cs-CZ" sz="1600" dirty="0">
                <a:hlinkClick r:id="rId3"/>
              </a:rPr>
              <a:t>monika.ljubkova@mpsv.cz</a:t>
            </a:r>
            <a:r>
              <a:rPr lang="cs-CZ" sz="1600" dirty="0"/>
              <a:t>, 221 923 897</a:t>
            </a:r>
          </a:p>
          <a:p>
            <a:pPr lvl="0" algn="just"/>
            <a:r>
              <a:rPr lang="cs-CZ" sz="1600" dirty="0"/>
              <a:t>Mgr. Lenka Veverková, </a:t>
            </a:r>
            <a:r>
              <a:rPr lang="cs-CZ" sz="1600" dirty="0">
                <a:hlinkClick r:id="rId4"/>
              </a:rPr>
              <a:t>lenka.veverkova@mpsv.cz</a:t>
            </a:r>
            <a:r>
              <a:rPr lang="cs-CZ" sz="1600" dirty="0"/>
              <a:t>, 221 923 301</a:t>
            </a:r>
          </a:p>
          <a:p>
            <a:pPr lvl="0" algn="just"/>
            <a:r>
              <a:rPr lang="cs-CZ" sz="1600" dirty="0"/>
              <a:t>Mgr. Tereza Zahálková, </a:t>
            </a:r>
            <a:r>
              <a:rPr lang="cs-CZ" sz="1600" dirty="0">
                <a:hlinkClick r:id="rId5"/>
              </a:rPr>
              <a:t>tereza.zahalkova@mpsv.cz</a:t>
            </a:r>
            <a:r>
              <a:rPr lang="cs-CZ" sz="1600" dirty="0"/>
              <a:t>, 221 923 899</a:t>
            </a:r>
          </a:p>
          <a:p>
            <a:pPr lvl="0" algn="just"/>
            <a:r>
              <a:rPr lang="cs-CZ" sz="1600" dirty="0"/>
              <a:t>Ing. Věra Nouzová, </a:t>
            </a:r>
            <a:r>
              <a:rPr lang="cs-CZ" sz="1600" dirty="0">
                <a:hlinkClick r:id="rId6"/>
              </a:rPr>
              <a:t>vera.nouzova@mpsv.cz</a:t>
            </a:r>
            <a:r>
              <a:rPr lang="cs-CZ" sz="1600" dirty="0"/>
              <a:t>, 221 922 896</a:t>
            </a:r>
          </a:p>
          <a:p>
            <a:pPr lvl="0" algn="just"/>
            <a:r>
              <a:rPr lang="cs-CZ" sz="1600" dirty="0"/>
              <a:t>Mgr. Dita Tondlová, </a:t>
            </a:r>
            <a:r>
              <a:rPr lang="cs-CZ" sz="1600" dirty="0">
                <a:hlinkClick r:id="rId7"/>
              </a:rPr>
              <a:t>dita.tondlova@mpsv.cz</a:t>
            </a:r>
            <a:r>
              <a:rPr lang="cs-CZ" sz="1600" dirty="0"/>
              <a:t>, 221 922 034</a:t>
            </a:r>
          </a:p>
          <a:p>
            <a:pPr lvl="0" algn="just"/>
            <a:r>
              <a:rPr lang="cs-CZ" sz="1600" dirty="0"/>
              <a:t>Ing. Lucie Šutoriková, </a:t>
            </a:r>
            <a:r>
              <a:rPr lang="cs-CZ" sz="1600" dirty="0">
                <a:hlinkClick r:id="rId8"/>
              </a:rPr>
              <a:t>lucie.sutorikova@mpsv.cz</a:t>
            </a:r>
            <a:r>
              <a:rPr lang="cs-CZ" sz="1600" dirty="0"/>
              <a:t>, 221 923 302</a:t>
            </a:r>
          </a:p>
          <a:p>
            <a:pPr lvl="0" algn="just"/>
            <a:r>
              <a:rPr lang="cs-CZ" sz="1600" dirty="0"/>
              <a:t>Ing. Viera Hudecová (finanční otázky), </a:t>
            </a:r>
            <a:r>
              <a:rPr lang="cs-CZ" sz="1600" dirty="0">
                <a:hlinkClick r:id="rId9"/>
              </a:rPr>
              <a:t>viera.hudecova@mpsv.cz</a:t>
            </a:r>
            <a:r>
              <a:rPr lang="cs-CZ" sz="1600" dirty="0"/>
              <a:t>, 221 922 859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42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endParaRPr lang="cs-CZ" dirty="0"/>
          </a:p>
          <a:p>
            <a:pPr marL="0" indent="0" algn="ctr">
              <a:lnSpc>
                <a:spcPct val="150000"/>
              </a:lnSpc>
              <a:buNone/>
            </a:pPr>
            <a:endParaRPr lang="cs-CZ" sz="3200" b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cs-CZ" sz="3200" b="1" dirty="0" smtClean="0"/>
              <a:t>DĚKUJEME ZA POZORNOST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cs-CZ" sz="32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90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Časové </a:t>
            </a:r>
            <a:r>
              <a:rPr lang="cs-CZ" dirty="0"/>
              <a:t>nastavení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4600565"/>
              </p:ext>
            </p:extLst>
          </p:nvPr>
        </p:nvGraphicFramePr>
        <p:xfrm>
          <a:off x="1187624" y="1772816"/>
          <a:ext cx="6214110" cy="344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9250"/>
                <a:gridCol w="3324860"/>
              </a:tblGrid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Datum vyhlášení výzvy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21. září 2015</a:t>
                      </a:r>
                      <a:endParaRPr lang="cs-CZ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Datum zpřístupnění žádosti o podporu v monitorovacím systému MS2014+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1. října 2015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Datum zahájení příjmu žádostí o podporu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1. října 2015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Datum ukončení příjmu žádostí o podporu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30. listopadu 2015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Maximální délka, na kterou je žadatel oprávněn projekt naplánovat</a:t>
                      </a:r>
                      <a:endParaRPr lang="cs-CZ" sz="140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24 měsíců 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Nejzazší datum pro ukončení fyzické realizace projektu</a:t>
                      </a:r>
                      <a:endParaRPr lang="cs-CZ" sz="1400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30. června 2019</a:t>
                      </a:r>
                      <a:endParaRPr lang="cs-CZ" sz="1400" b="1" dirty="0">
                        <a:solidFill>
                          <a:srgbClr val="080808"/>
                        </a:solidFill>
                        <a:effectLst/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2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Alokace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cs-CZ" dirty="0" smtClean="0"/>
          </a:p>
          <a:p>
            <a:pPr algn="just"/>
            <a:r>
              <a:rPr lang="cs-CZ" dirty="0" smtClean="0"/>
              <a:t>Finanční </a:t>
            </a:r>
            <a:r>
              <a:rPr lang="cs-CZ" dirty="0"/>
              <a:t>alokace výzvy (rozhodná pro výběr projektů k financování): </a:t>
            </a:r>
            <a:r>
              <a:rPr lang="cs-CZ" b="1" dirty="0"/>
              <a:t>250 000 000  </a:t>
            </a:r>
            <a:r>
              <a:rPr lang="cs-CZ" b="1" dirty="0" smtClean="0"/>
              <a:t>CZK </a:t>
            </a:r>
            <a:r>
              <a:rPr lang="cs-CZ" dirty="0" smtClean="0"/>
              <a:t>– včetně vlastních zdrojů</a:t>
            </a:r>
            <a:endParaRPr lang="cs-CZ" dirty="0"/>
          </a:p>
          <a:p>
            <a:pPr lvl="0" algn="just"/>
            <a:endParaRPr lang="cs-CZ" dirty="0"/>
          </a:p>
          <a:p>
            <a:pPr lvl="0" algn="just"/>
            <a:r>
              <a:rPr lang="cs-CZ" dirty="0"/>
              <a:t>Finanční alokace výzvy (podpora): </a:t>
            </a:r>
            <a:r>
              <a:rPr lang="cs-CZ" b="1" dirty="0"/>
              <a:t>242 500 000 </a:t>
            </a:r>
            <a:r>
              <a:rPr lang="cs-CZ" b="1" dirty="0" smtClean="0"/>
              <a:t>CZK </a:t>
            </a:r>
            <a:r>
              <a:rPr lang="cs-CZ" dirty="0" smtClean="0"/>
              <a:t>- odhad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3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Oprávnění žadatelé  - obecně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cs-CZ" sz="1800" dirty="0" smtClean="0"/>
              <a:t>osoba </a:t>
            </a:r>
            <a:r>
              <a:rPr lang="cs-CZ" sz="1800" dirty="0"/>
              <a:t>(právnická nebo fyzická), která je </a:t>
            </a:r>
            <a:r>
              <a:rPr lang="cs-CZ" sz="1800" b="1" dirty="0"/>
              <a:t>registrovaným subjektem v ČR</a:t>
            </a:r>
            <a:r>
              <a:rPr lang="cs-CZ" sz="1800" dirty="0"/>
              <a:t>, tj. osoba, která má vlastní identifikační číslo (tzv. IČO někdy také IČ);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0"/>
              <a:t>osoba, která má </a:t>
            </a:r>
            <a:r>
              <a:rPr lang="cs-CZ" sz="1800" b="1" dirty="0"/>
              <a:t>aktivní datovou schránku</a:t>
            </a:r>
            <a:r>
              <a:rPr lang="cs-CZ" sz="1800" dirty="0"/>
              <a:t>; </a:t>
            </a:r>
          </a:p>
          <a:p>
            <a:pPr lvl="0" algn="just">
              <a:lnSpc>
                <a:spcPct val="100000"/>
              </a:lnSpc>
            </a:pPr>
            <a:r>
              <a:rPr lang="cs-CZ" sz="1800" dirty="0"/>
              <a:t>osoba, která </a:t>
            </a:r>
            <a:r>
              <a:rPr lang="cs-CZ" sz="1800" b="1" dirty="0"/>
              <a:t>nepatří mezi subjekty, které se nemohou výzvy účastnit </a:t>
            </a:r>
            <a:r>
              <a:rPr lang="cs-CZ" sz="1800" dirty="0"/>
              <a:t>z důvodů insolvence, pokut, dluhu aj. dle následujícího odstavce</a:t>
            </a:r>
            <a:r>
              <a:rPr lang="cs-CZ" sz="1800" dirty="0" smtClean="0"/>
              <a:t>.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lang="cs-CZ" sz="18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1800" dirty="0" smtClean="0"/>
              <a:t>dále ve výzvě </a:t>
            </a:r>
            <a:r>
              <a:rPr lang="cs-CZ" sz="1800" dirty="0"/>
              <a:t>vymezeno, </a:t>
            </a:r>
            <a:r>
              <a:rPr lang="cs-CZ" sz="1800" dirty="0" smtClean="0"/>
              <a:t>jaké osoby se nemohou výzvy účastnit (likvidace, inkasní příkaz…)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59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2903</TotalTime>
  <Words>3555</Words>
  <Application>Microsoft Office PowerPoint</Application>
  <PresentationFormat>Předvádění na obrazovce (4:3)</PresentationFormat>
  <Paragraphs>636</Paragraphs>
  <Slides>63</Slides>
  <Notes>56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63</vt:i4>
      </vt:variant>
    </vt:vector>
  </HeadingPairs>
  <TitlesOfParts>
    <vt:vector size="64" baseType="lpstr">
      <vt:lpstr>prezentace</vt:lpstr>
      <vt:lpstr>Výzva č. 23 Podpora procesů ve službách  a podpora rozvoje sociální práce   </vt:lpstr>
      <vt:lpstr>OBSAH SEMINÁŘE</vt:lpstr>
      <vt:lpstr>ÚVOD - OPZ </vt:lpstr>
      <vt:lpstr>INFORMAČNÍ SYSTÉMY</vt:lpstr>
      <vt:lpstr>Prezentace aplikace PowerPoint</vt:lpstr>
      <vt:lpstr>Identifikace výzvy </vt:lpstr>
      <vt:lpstr> Časové nastavení </vt:lpstr>
      <vt:lpstr>Alokace výzvy</vt:lpstr>
      <vt:lpstr> Oprávnění žadatelé  - obecně </vt:lpstr>
      <vt:lpstr>Oprávnění žadatelé ve výzvě č. 23   1/2</vt:lpstr>
      <vt:lpstr>Oprávnění žadatelé ve výzvě č. 23   2/2</vt:lpstr>
      <vt:lpstr>Oprávnění partneři</vt:lpstr>
      <vt:lpstr>Míra podpory –  rozpad zdrojů financování</vt:lpstr>
      <vt:lpstr>Aktivity – přehled</vt:lpstr>
      <vt:lpstr>   1. Rozvíjení a zkvalitňování sociálních služeb, sociální práce                      a sociálně-právní ochrany dětí  1/4    </vt:lpstr>
      <vt:lpstr>1. Rozvíjení a zkvalitňování sociálních služeb, sociální práce                      a sociálně-právní ochrany dětí  2/4</vt:lpstr>
      <vt:lpstr>1. Rozvíjení a zkvalitňování sociálních služeb, sociální práce                      a sociálně-právní ochrany dětí  3/4</vt:lpstr>
      <vt:lpstr>1. Rozvíjení a zkvalitňování sociálních služeb, sociální práce                      a sociálně-právní ochrany dětí  4/4</vt:lpstr>
      <vt:lpstr>vzdělávání v rámci bodu 1 výzvy      1/2</vt:lpstr>
      <vt:lpstr>vzdělávání v rámci bodu 1 výzvy      2/2</vt:lpstr>
      <vt:lpstr>Upozornění v rámci aktivit v bodu 1</vt:lpstr>
      <vt:lpstr> 2. Rozvíjení a zkvalitnění výkonu činností sociální práce ve veřejné správě  </vt:lpstr>
      <vt:lpstr>Indikátory - obecně</vt:lpstr>
      <vt:lpstr>Indikátory se závazkem - přehled</vt:lpstr>
      <vt:lpstr>Indikátory ostatní - přehled</vt:lpstr>
      <vt:lpstr>Indikátory definice  1/3</vt:lpstr>
      <vt:lpstr>Indikátory definice  2/3</vt:lpstr>
      <vt:lpstr>Indikátory definice 3/3</vt:lpstr>
      <vt:lpstr>Cílové skupiny</vt:lpstr>
      <vt:lpstr>Územní způsobilost  1/2</vt:lpstr>
      <vt:lpstr>Územní způsobilost  2/2</vt:lpstr>
      <vt:lpstr>Prezentace aplikace PowerPoint</vt:lpstr>
      <vt:lpstr>Veřejná podpora  </vt:lpstr>
      <vt:lpstr>Veřejná podpora ve vztahu k aktivitám projektu  </vt:lpstr>
      <vt:lpstr>Příloha č. 2 Vyjádření objednatele k projektu o zapojení do sítě sociálních služeb (relevantní pro projekty se vzděláváním pracovníků poskytovatele sociální služby a odbornými stážemi)</vt:lpstr>
      <vt:lpstr>Příloha č. 3 Závazný přehled sociálních služeb zařazených do sítě SSL, v rámci kterých jsou pracovníci v aktivitách projektu vzděláváni formou vzdělávacích programů a odborných stáží</vt:lpstr>
      <vt:lpstr>VP - upozornění</vt:lpstr>
      <vt:lpstr>Přílohy žádosti o podporu</vt:lpstr>
      <vt:lpstr>Přílohy výzvy</vt:lpstr>
      <vt:lpstr>Prezentace aplikace PowerPoint</vt:lpstr>
      <vt:lpstr>Způsobilost výdajů 1/2 </vt:lpstr>
      <vt:lpstr>Způsobilost výdajů 2/2</vt:lpstr>
      <vt:lpstr>Rozpočet projektu – struktura  </vt:lpstr>
      <vt:lpstr>Přímé náklady – Osobní náklady</vt:lpstr>
      <vt:lpstr>Přímé náklady - Cestovné</vt:lpstr>
      <vt:lpstr>Přímé náklady - Zařízení a vybavení 1/2</vt:lpstr>
      <vt:lpstr>Přímé náklady - Zařízení a vybavení 2/2</vt:lpstr>
      <vt:lpstr>Přímé náklady - Nákup služeb 1/2</vt:lpstr>
      <vt:lpstr>Přímé náklady - Nákup služeb 2/2</vt:lpstr>
      <vt:lpstr>Přímé náklady - Přímá podpora</vt:lpstr>
      <vt:lpstr>Nepřímé náklady  </vt:lpstr>
      <vt:lpstr>Nepřímé náklady – Vymezení v OPZ 1/3 </vt:lpstr>
      <vt:lpstr>Nepřímé náklady – Vymezení v OPZ 2/3 </vt:lpstr>
      <vt:lpstr>Nepřímé náklady – Vymezení v OPZ 3/3</vt:lpstr>
      <vt:lpstr>Veřejné zakázky</vt:lpstr>
      <vt:lpstr>Způsob podání žádosti</vt:lpstr>
      <vt:lpstr>konzultace</vt:lpstr>
      <vt:lpstr>Hodnocení a výběr projektů 1/2</vt:lpstr>
      <vt:lpstr>Hodnocení a výběr projektů 2/2</vt:lpstr>
      <vt:lpstr>KAPACITA ŽADATELE</vt:lpstr>
      <vt:lpstr>Kde hledat informace</vt:lpstr>
      <vt:lpstr>KONTAKTY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Veverková Lenka (MPSV)</dc:creator>
  <cp:lastModifiedBy>Veverková Lenka (MPSV)</cp:lastModifiedBy>
  <cp:revision>338</cp:revision>
  <dcterms:created xsi:type="dcterms:W3CDTF">2015-02-20T08:23:15Z</dcterms:created>
  <dcterms:modified xsi:type="dcterms:W3CDTF">2015-10-22T13:43:41Z</dcterms:modified>
</cp:coreProperties>
</file>